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7" r:id="rId3"/>
    <p:sldId id="298" r:id="rId4"/>
    <p:sldId id="310" r:id="rId5"/>
    <p:sldId id="276" r:id="rId6"/>
    <p:sldId id="314" r:id="rId7"/>
    <p:sldId id="278" r:id="rId8"/>
    <p:sldId id="313" r:id="rId9"/>
    <p:sldId id="312" r:id="rId10"/>
    <p:sldId id="315" r:id="rId11"/>
    <p:sldId id="316" r:id="rId12"/>
    <p:sldId id="317" r:id="rId13"/>
    <p:sldId id="318" r:id="rId14"/>
    <p:sldId id="31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0033CC"/>
    <a:srgbClr val="B48900"/>
    <a:srgbClr val="D09E00"/>
    <a:srgbClr val="45763A"/>
    <a:srgbClr val="006600"/>
    <a:srgbClr val="0066FF"/>
    <a:srgbClr val="FFFF00"/>
    <a:srgbClr val="FF99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3" autoAdjust="0"/>
    <p:restoredTop sz="90895" autoAdjust="0"/>
  </p:normalViewPr>
  <p:slideViewPr>
    <p:cSldViewPr>
      <p:cViewPr>
        <p:scale>
          <a:sx n="75" d="100"/>
          <a:sy n="75" d="100"/>
        </p:scale>
        <p:origin x="-470" y="7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498" y="3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r>
              <a:rPr lang="hu-HU"/>
              <a:t>Fodor Zoltan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r>
              <a:rPr lang="hu-HU"/>
              <a:t>GEOTERMIKUS ENERGIAHASZNOSÍTÁS "NORDIC"HŐSZIVATTYÚKKAL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fld id="{441FC77A-226C-462A-AE9F-5DABDD800C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68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768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68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fld id="{5E496842-9448-4A28-9C05-E412FEBA6F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10A2E-56A0-4858-8D71-B413A0526C17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15FA-55CE-4BD4-BB38-E56028613E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28C0-A0EA-4A12-9D3B-56B2DB22DB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9CFF-D95E-4C54-8410-9AA16E4834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40BD-EFD8-4590-B084-84CC4DEE48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A58F-690A-4BC2-B977-F9DCE745A8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3F85-A68A-45B8-99DB-B1FC13461A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8053-5776-4E4E-BD28-DB0535580B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F21E-079F-4EAB-9069-D7FF4AA580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D2CE-2EF9-4FD6-86F8-8AF0EA973C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5BF85-7429-457B-BA66-75F7CB5B8E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CCF66-144B-4516-A6C2-757BFD01E5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</a:endParaRPr>
          </a:p>
        </p:txBody>
      </p:sp>
      <p:sp>
        <p:nvSpPr>
          <p:cNvPr id="2052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2053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8E7CA29-ABFF-4BF7-948F-C12350467C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2057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1" r:id="rId2"/>
    <p:sldLayoutId id="2147483840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41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1400">
                <a:solidFill>
                  <a:srgbClr val="FFFFFF"/>
                </a:solidFill>
              </a:rPr>
              <a:t>Copyright, 1996 © Dale Carnegie &amp; Associates, Inc.</a:t>
            </a:r>
            <a:endParaRPr lang="hu-H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3" name="Text Box 29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84976" cy="2160240"/>
          </a:xfrm>
        </p:spPr>
        <p:txBody>
          <a:bodyPr tIns="45720"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sz="4400" i="1" dirty="0" smtClean="0">
                <a:solidFill>
                  <a:srgbClr val="FFC000"/>
                </a:solidFill>
                <a:effectLst/>
                <a:latin typeface="Algerian" pitchFamily="82" charset="0"/>
              </a:rPr>
              <a:t>A zárt szondás hőszivattyús rendszerek tervezésének elméleti alapjai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79512" y="4941168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hu-HU" sz="2400" i="1" dirty="0" smtClean="0">
                <a:solidFill>
                  <a:srgbClr val="B48900"/>
                </a:solidFill>
                <a:latin typeface="Palatino Linotype" pitchFamily="18" charset="0"/>
              </a:rPr>
              <a:t>Előadó:</a:t>
            </a:r>
            <a:r>
              <a:rPr lang="hu-HU" sz="2400" i="1" dirty="0" smtClean="0">
                <a:solidFill>
                  <a:srgbClr val="FFC000"/>
                </a:solidFill>
                <a:latin typeface="Palatino Linotype" pitchFamily="18" charset="0"/>
              </a:rPr>
              <a:t> </a:t>
            </a:r>
          </a:p>
          <a:p>
            <a:r>
              <a:rPr lang="hu-HU" sz="2400" i="1" dirty="0" smtClean="0">
                <a:solidFill>
                  <a:srgbClr val="FF0000"/>
                </a:solidFill>
                <a:latin typeface="Palatino Linotype" pitchFamily="18" charset="0"/>
              </a:rPr>
              <a:t>Fodor Zoltán                                </a:t>
            </a:r>
          </a:p>
          <a:p>
            <a:r>
              <a:rPr lang="hu-HU" sz="2400" i="1" dirty="0" smtClean="0">
                <a:solidFill>
                  <a:srgbClr val="FF0000"/>
                </a:solidFill>
                <a:latin typeface="Palatino Linotype" pitchFamily="18" charset="0"/>
              </a:rPr>
              <a:t> MÉGSZ Geotermikus </a:t>
            </a:r>
          </a:p>
          <a:p>
            <a:r>
              <a:rPr lang="hu-HU" sz="2400" i="1" dirty="0" smtClean="0">
                <a:solidFill>
                  <a:srgbClr val="FF0000"/>
                </a:solidFill>
                <a:latin typeface="Palatino Linotype" pitchFamily="18" charset="0"/>
              </a:rPr>
              <a:t>Hőszivattyús Tagozat  Elnöke                       </a:t>
            </a:r>
            <a:r>
              <a:rPr lang="hu-HU" sz="2400" i="1" dirty="0" smtClean="0">
                <a:solidFill>
                  <a:srgbClr val="B48900"/>
                </a:solidFill>
                <a:latin typeface="Palatino Linotype" pitchFamily="18" charset="0"/>
              </a:rPr>
              <a:t>email:</a:t>
            </a:r>
            <a:r>
              <a:rPr lang="hu-HU" sz="2400" i="1" dirty="0" smtClean="0">
                <a:solidFill>
                  <a:srgbClr val="FFC000"/>
                </a:solidFill>
                <a:latin typeface="Palatino Linotype" pitchFamily="18" charset="0"/>
              </a:rPr>
              <a:t> 									</a:t>
            </a:r>
            <a:r>
              <a:rPr lang="hu-HU" sz="2400" i="1" dirty="0" err="1" smtClean="0">
                <a:solidFill>
                  <a:srgbClr val="C00000"/>
                </a:solidFill>
                <a:latin typeface="Palatino Linotype" pitchFamily="18" charset="0"/>
              </a:rPr>
              <a:t>geowatt</a:t>
            </a:r>
            <a:r>
              <a:rPr lang="hu-HU" sz="2400" i="1" dirty="0" smtClean="0">
                <a:solidFill>
                  <a:srgbClr val="C00000"/>
                </a:solidFill>
                <a:latin typeface="Palatino Linotype" pitchFamily="18" charset="0"/>
              </a:rPr>
              <a:t>@</a:t>
            </a:r>
            <a:r>
              <a:rPr lang="hu-HU" sz="2400" i="1" dirty="0" err="1" smtClean="0">
                <a:solidFill>
                  <a:srgbClr val="C00000"/>
                </a:solidFill>
                <a:latin typeface="Palatino Linotype" pitchFamily="18" charset="0"/>
              </a:rPr>
              <a:t>geowatt.hu</a:t>
            </a:r>
            <a:r>
              <a:rPr lang="hu-HU" sz="2400" i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</a:p>
          <a:p>
            <a:endParaRPr lang="hu-HU" sz="2400" i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endParaRPr lang="hu-HU" sz="2400" i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12" name="Kép 11" descr="szo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79" y="2636912"/>
            <a:ext cx="2724507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080120"/>
          </a:xfrm>
        </p:spPr>
        <p:txBody>
          <a:bodyPr/>
          <a:lstStyle/>
          <a:p>
            <a:pPr algn="ctr"/>
            <a:r>
              <a:rPr lang="hu-HU" sz="3200" dirty="0" smtClean="0">
                <a:latin typeface="Algerian" pitchFamily="82" charset="0"/>
              </a:rPr>
              <a:t>A  szondatervezés „GLD design” programmal</a:t>
            </a:r>
            <a:endParaRPr lang="hu-HU" sz="3200" dirty="0">
              <a:latin typeface="Algerian" pitchFamily="82" charset="0"/>
            </a:endParaRPr>
          </a:p>
        </p:txBody>
      </p:sp>
      <p:pic>
        <p:nvPicPr>
          <p:cNvPr id="4" name="Tartalom helye 3" descr="terv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192688" cy="432048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9512" y="558924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 tervezés első lépése természetesen az energia audit, amely alapján az évi fűtési óraszámok,s ebből a hőszivattyú várható futási ideje a külső átlag hőmérsékleti adatok alapján </a:t>
            </a:r>
            <a:r>
              <a:rPr lang="hu-HU" sz="1600" dirty="0" err="1" smtClean="0"/>
              <a:t>számít-ható</a:t>
            </a:r>
            <a:r>
              <a:rPr lang="hu-HU" sz="1600" dirty="0" smtClean="0"/>
              <a:t>.  /jelen esetben 1200 h évi futási óraszámmal számoltunk/ lásd:1.ábra  A programban mint látható szerepelnek a Vaporline GBI33-HACW hőszivattyú paraméterei is.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36104"/>
          </a:xfrm>
        </p:spPr>
        <p:txBody>
          <a:bodyPr/>
          <a:lstStyle/>
          <a:p>
            <a:pPr algn="ctr"/>
            <a:r>
              <a:rPr lang="hu-HU" sz="3200" dirty="0" smtClean="0">
                <a:latin typeface="Algerian" pitchFamily="82" charset="0"/>
              </a:rPr>
              <a:t>A  szondatervezés „GLD design” programmal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99856"/>
          </a:xfrm>
        </p:spPr>
        <p:txBody>
          <a:bodyPr/>
          <a:lstStyle/>
          <a:p>
            <a:r>
              <a:rPr lang="hu-HU" sz="1600" dirty="0" smtClean="0"/>
              <a:t>A 2.ábrán a szondafolyadék beviteli mezeje látható. A tervezett legalacsonyabb folyadék hőmérséklet 5</a:t>
            </a:r>
            <a:r>
              <a:rPr lang="hu-HU" sz="1600" baseline="30000" dirty="0" smtClean="0"/>
              <a:t>0</a:t>
            </a:r>
            <a:r>
              <a:rPr lang="hu-HU" sz="1600" dirty="0" smtClean="0"/>
              <a:t>C. Ez a hőfokszint egy nagy tartalékot jelent, hiszen a hőszivattyú akár -3</a:t>
            </a:r>
            <a:r>
              <a:rPr lang="hu-HU" sz="1600" baseline="30000" dirty="0" smtClean="0"/>
              <a:t>0</a:t>
            </a:r>
            <a:r>
              <a:rPr lang="hu-HU" sz="1600" dirty="0" smtClean="0"/>
              <a:t>C feljövő vízhőmérsékletig képes dolgozni, természetesen a tervezettnél gyengébb évi SCOP értékkel.</a:t>
            </a:r>
          </a:p>
          <a:p>
            <a:endParaRPr lang="hu-HU" dirty="0"/>
          </a:p>
        </p:txBody>
      </p:sp>
      <p:pic>
        <p:nvPicPr>
          <p:cNvPr id="4" name="Kép 3" descr="terv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3903967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ctr"/>
            <a:r>
              <a:rPr lang="hu-HU" sz="3200" dirty="0" smtClean="0">
                <a:latin typeface="Algerian" pitchFamily="82" charset="0"/>
              </a:rPr>
              <a:t>A  szondatervezés „GLD design” programmal</a:t>
            </a:r>
            <a:endParaRPr lang="hu-HU" sz="3200" dirty="0"/>
          </a:p>
        </p:txBody>
      </p:sp>
      <p:pic>
        <p:nvPicPr>
          <p:cNvPr id="4" name="Tartalom helye 3" descr="terv0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744416" cy="4675661"/>
          </a:xfrm>
          <a:prstGeom prst="rect">
            <a:avLst/>
          </a:prstGeom>
        </p:spPr>
      </p:pic>
      <p:pic>
        <p:nvPicPr>
          <p:cNvPr id="5" name="Kép 4" descr="terv0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952" y="1268760"/>
            <a:ext cx="398487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hu-HU" sz="3200" dirty="0" smtClean="0">
                <a:latin typeface="Algerian" pitchFamily="82" charset="0"/>
              </a:rPr>
              <a:t>A  szondatervezés „GLD design” programmal</a:t>
            </a:r>
            <a:endParaRPr lang="hu-HU" sz="3200" dirty="0"/>
          </a:p>
        </p:txBody>
      </p:sp>
      <p:pic>
        <p:nvPicPr>
          <p:cNvPr id="4" name="Tartalom helye 3" descr="terv0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032448" cy="4824536"/>
          </a:xfrm>
          <a:prstGeom prst="rect">
            <a:avLst/>
          </a:prstGeom>
        </p:spPr>
      </p:pic>
      <p:pic>
        <p:nvPicPr>
          <p:cNvPr id="5" name="Kép 4" descr="terv0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032448" cy="474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 algn="ctr"/>
            <a:r>
              <a:rPr lang="hu-HU" sz="3200" dirty="0" smtClean="0">
                <a:latin typeface="Algerian" pitchFamily="82" charset="0"/>
              </a:rPr>
              <a:t>A  szondatervezés „GLD design” programmal</a:t>
            </a:r>
            <a:endParaRPr lang="hu-HU" sz="3200" dirty="0"/>
          </a:p>
        </p:txBody>
      </p:sp>
      <p:pic>
        <p:nvPicPr>
          <p:cNvPr id="1026" name="Picture 2" descr="C:\Documents and Settings\Kmotriza Igor\Dokumentumok\Munka\Árajánlatok\2013 nagy\Pári\szondaterv1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492" y="962351"/>
            <a:ext cx="3767692" cy="53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/>
            <a:r>
              <a:rPr lang="hu-HU" sz="3200" b="1" i="1" dirty="0" smtClean="0">
                <a:latin typeface="Algerian" pitchFamily="82" charset="0"/>
              </a:rPr>
              <a:t>A szonda és kollektor tervezésről általában</a:t>
            </a:r>
            <a:endParaRPr lang="hu-HU" sz="3200" b="1" i="1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lvl="0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Magyarországon érezhetően szakmai berkekben is nagy ellentábora van a geotermikus hőszivattyús rendszerek alkalmazásának.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Évek óta jelentős elmozdulás nem tapasztalható a rendszerek alkalmazásában, holott a legtöbb európai  országban e rendszerek alkalmazásában jelentős felfutás tapasztalható.    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 olyan fűtési-hűtési és HMV rendszert mellőzünk, amely nagyrészt megújuló energiát –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földhőt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,- hasznosít, olyan ár/érték arányban amelyet bizonyíthatóan ,egyik alternatív, megújuló energiát hasznosító rendszer sem tud produkálni. </a:t>
            </a: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Olyan technikát és technológiát mellőzünk,amelyet a leghatékonyabb módon,a legnagyobb komfortfokozatot biztosítva lehet alkalmazni  nem csak új,hanem meglévő épületek gázkazános fűtési rendszereinek kiváltására, s amelyek megoldást biztosítanak a jelenlegi gázárak mellett az intézmények, lakóépületek fűtési-hűtési és HMV költségeinek 50-60%-os mértékű csökkentésére.</a:t>
            </a: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Olyan rendszert mellőzünk, amely jól illeszthető az energia stratégiába,hiszen a hőszivattyúk hajtásához szükséges  elektromos energia a decentralizált energiaellátás bővülésével, a technikai fejlődéssel nagyrészt megújuló energiával kiválható.</a:t>
            </a:r>
          </a:p>
          <a:p>
            <a:endParaRPr lang="hu-H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 algn="ctr"/>
            <a:r>
              <a:rPr lang="hu-HU" sz="3200" b="1" i="1" dirty="0" smtClean="0">
                <a:latin typeface="Algerian" pitchFamily="82" charset="0"/>
              </a:rPr>
              <a:t>A szonda és kollektor tervezésről általában</a:t>
            </a:r>
            <a:endParaRPr lang="hu-HU" sz="3200" b="1" i="1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 mellőzés egyik oka lehet:</a:t>
            </a:r>
          </a:p>
          <a:p>
            <a:pPr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	- Mi a  rendszert tervező, kivitelező szakemberek nem használjuk ki kellőképpen a rendszerben rejlő lehetőségeket, az energia hatékonyságra, az ár /érték arány alakulására nem fordítottunk kellő figyelmet, okot és lehetőséget adtunk a rendszerrel nem szimpatizálóknak, hogy a negatív tapasztalatokat általánosítsák.</a:t>
            </a: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A lehetőségek kihasználásának  egyik módja , ha a rendszert tervezők, kivitelezők  alapjaiban megismerik a hőszivattyús technika és technológia tervezésének elméletét, s nem követik el azokat az alapvető hibákat,amelyekkel sajnos igen sűrűn találkozhatunk, s amelyek alapjaiban megkérdőjelezik a hőszivattyús rendszerek energiahatékonyságát,ár-érték arányát.</a:t>
            </a:r>
          </a:p>
          <a:p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 Tapasztalatom szerint a mérnök kollégák egy részének nincs elméleti rálátása , megalapozottsága ,a horizontális és vertikális szondarendszerek méretezésének elméletére ,amely a rendszerek energiahatékonyságát, ár/érték arányát,üzembiztonságát, jelentősen befolyásolhatja.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440160"/>
          </a:xfrm>
        </p:spPr>
        <p:txBody>
          <a:bodyPr/>
          <a:lstStyle/>
          <a:p>
            <a:pPr algn="ctr"/>
            <a:r>
              <a:rPr lang="hu-HU" sz="3200" b="1" cap="small" dirty="0" smtClean="0">
                <a:latin typeface="Algerian" pitchFamily="82" charset="0"/>
              </a:rPr>
              <a:t>A  horizontális és vertikális zárt kollektoros és szondás rendszerek méretezésének elméleti alapja</a:t>
            </a:r>
            <a:endParaRPr lang="hu-HU" sz="3200" b="1" cap="small" dirty="0">
              <a:latin typeface="Algerian" pitchFamily="82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Az elterjedt,ökölszabályokon alapuló méretezési metódus, alkalmazása bizonyos határok között és feltételek mellett elfogadható, de amennyiben a tervező nincs tisztában az elméleti alapokkal, akkor  főleg a „határokon kívüli” esetekben komoly tervezési hiányosságok keletkezhetnek.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szondarendszer méretezésének alapja az adott körülmények közötti ,szükséges szondahosszúság meghatározása, amely lehetővé teszi egyéb, számunkra szükséges paraméter, –SPF(SCOP) várható értékének meghatározását, s a „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Hosszútávú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Termikus Hatás” elemzés elvégzését is.</a:t>
            </a:r>
          </a:p>
          <a:p>
            <a:pPr>
              <a:buNone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i="1" cap="small" dirty="0" smtClean="0"/>
              <a:t>Horizontális </a:t>
            </a:r>
            <a:r>
              <a:rPr lang="hu-HU" sz="2000" b="1" i="1" cap="small" dirty="0" err="1" smtClean="0"/>
              <a:t>földhő</a:t>
            </a:r>
            <a:r>
              <a:rPr lang="hu-HU" sz="2000" b="1" i="1" cap="small" dirty="0" smtClean="0"/>
              <a:t> kollektor hosszának meghatározása fűtési üzemmódban:</a:t>
            </a:r>
          </a:p>
          <a:p>
            <a:pPr lvl="8">
              <a:buNone/>
            </a:pPr>
            <a:r>
              <a:rPr lang="hu-HU" sz="2000" dirty="0" smtClean="0"/>
              <a:t>               </a:t>
            </a:r>
          </a:p>
          <a:p>
            <a:endParaRPr lang="hu-HU" dirty="0"/>
          </a:p>
        </p:txBody>
      </p:sp>
      <p:pic>
        <p:nvPicPr>
          <p:cNvPr id="10" name="Kép 9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085184"/>
            <a:ext cx="5384360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/>
          <a:lstStyle/>
          <a:p>
            <a:pPr algn="ctr"/>
            <a:r>
              <a:rPr lang="hu-HU" sz="3200" b="1" cap="small" dirty="0" smtClean="0">
                <a:latin typeface="Algerian" pitchFamily="82" charset="0"/>
              </a:rPr>
              <a:t>A képletben szereplő adatok</a:t>
            </a:r>
            <a:endParaRPr lang="hu-HU" sz="3200" b="1" cap="small" dirty="0">
              <a:latin typeface="Algerian" pitchFamily="82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23528" y="692696"/>
            <a:ext cx="849694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Az épület számított </a:t>
            </a:r>
            <a:r>
              <a:rPr lang="hu-HU" sz="2000" b="1" dirty="0" err="1" smtClean="0"/>
              <a:t>hővesztesége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2000" b="1" i="1" cap="small" dirty="0" smtClean="0">
                <a:latin typeface="Times New Roman" pitchFamily="18" charset="0"/>
                <a:cs typeface="Times New Roman" pitchFamily="18" charset="0"/>
              </a:rPr>
              <a:t>/Q</a:t>
            </a:r>
            <a:r>
              <a:rPr lang="hu-HU" sz="2000" b="1" i="1" cap="small" baseline="-25000" dirty="0" smtClean="0">
                <a:latin typeface="Times New Roman" pitchFamily="18" charset="0"/>
                <a:cs typeface="Times New Roman" pitchFamily="18" charset="0"/>
              </a:rPr>
              <a:t>H;</a:t>
            </a:r>
            <a:r>
              <a:rPr lang="hu-HU" sz="2000" b="1" i="1" cap="small" dirty="0" smtClean="0">
                <a:latin typeface="Times New Roman" pitchFamily="18" charset="0"/>
                <a:cs typeface="Times New Roman" pitchFamily="18" charset="0"/>
              </a:rPr>
              <a:t> kW/</a:t>
            </a:r>
          </a:p>
          <a:p>
            <a:pPr>
              <a:buFont typeface="Arial" pitchFamily="34" charset="0"/>
              <a:buChar char="•"/>
            </a:pPr>
            <a:r>
              <a:rPr lang="hu-HU" sz="2000" b="1" cap="small" dirty="0" smtClean="0"/>
              <a:t>alkalmazott kollektor/szonda hővezetési ellenállása</a:t>
            </a:r>
          </a:p>
          <a:p>
            <a:pPr>
              <a:buFont typeface="Arial" pitchFamily="34" charset="0"/>
              <a:buChar char="•"/>
            </a:pPr>
            <a:r>
              <a:rPr lang="hu-HU" sz="1800" i="1" dirty="0" smtClean="0"/>
              <a:t>Horizontális egycsöves rendszerek esetén a számítása:</a:t>
            </a:r>
          </a:p>
          <a:p>
            <a:pPr>
              <a:buFont typeface="Arial" pitchFamily="34" charset="0"/>
              <a:buChar char="•"/>
            </a:pPr>
            <a:endParaRPr lang="hu-HU" sz="1800" i="1" cap="small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i="1" dirty="0" smtClean="0"/>
              <a:t>D</a:t>
            </a:r>
            <a:r>
              <a:rPr lang="hu-HU" sz="1800" i="1" baseline="-25000" dirty="0" smtClean="0"/>
              <a:t>0</a:t>
            </a:r>
            <a:r>
              <a:rPr lang="hu-HU" sz="1800" i="1" dirty="0" smtClean="0"/>
              <a:t>=Cső külső átmérője(mm)</a:t>
            </a:r>
            <a:endParaRPr lang="hu-HU" sz="1800" dirty="0" smtClean="0"/>
          </a:p>
          <a:p>
            <a:r>
              <a:rPr lang="hu-HU" sz="1800" i="1" dirty="0" smtClean="0"/>
              <a:t>D</a:t>
            </a:r>
            <a:r>
              <a:rPr lang="hu-HU" sz="1800" i="1" baseline="-25000" dirty="0" smtClean="0"/>
              <a:t>1</a:t>
            </a:r>
            <a:r>
              <a:rPr lang="hu-HU" sz="1800" i="1" dirty="0" smtClean="0"/>
              <a:t>= Cső belsőátmérője(mm)</a:t>
            </a:r>
            <a:endParaRPr lang="hu-HU" sz="1800" dirty="0" smtClean="0"/>
          </a:p>
          <a:p>
            <a:r>
              <a:rPr lang="hu-HU" sz="1800" i="1" dirty="0" smtClean="0"/>
              <a:t>k</a:t>
            </a:r>
            <a:r>
              <a:rPr lang="hu-HU" sz="1800" i="1" baseline="-25000" dirty="0" smtClean="0"/>
              <a:t>p</a:t>
            </a:r>
            <a:r>
              <a:rPr lang="hu-HU" sz="1800" i="1" dirty="0" smtClean="0"/>
              <a:t>= A cső hővezető képessége(W/</a:t>
            </a:r>
            <a:r>
              <a:rPr lang="hu-HU" sz="1800" i="1" dirty="0" err="1" smtClean="0"/>
              <a:t>mK</a:t>
            </a:r>
            <a:r>
              <a:rPr lang="hu-HU" sz="1800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sz="2000" b="1" cap="small" dirty="0" smtClean="0"/>
              <a:t>A </a:t>
            </a:r>
            <a:r>
              <a:rPr lang="hu-HU" sz="2000" b="1" cap="small" dirty="0" smtClean="0"/>
              <a:t>kollektorokat és szondákat körülvevő talajmező hővezetési ellenállása</a:t>
            </a:r>
            <a:r>
              <a:rPr lang="hu-HU" sz="2000" b="1" dirty="0" smtClean="0"/>
              <a:t> </a:t>
            </a:r>
            <a:endParaRPr lang="hu-HU" sz="20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i="1" dirty="0" err="1" smtClean="0"/>
              <a:t>Rs</a:t>
            </a:r>
            <a:r>
              <a:rPr lang="hu-HU" sz="1800" i="1" dirty="0" smtClean="0"/>
              <a:t>= 1/</a:t>
            </a:r>
            <a:r>
              <a:rPr lang="hu-HU" sz="1800" i="1" dirty="0" err="1" smtClean="0"/>
              <a:t>S</a:t>
            </a:r>
            <a:r>
              <a:rPr lang="hu-HU" sz="1800" i="1" baseline="-25000" dirty="0" err="1" smtClean="0"/>
              <a:t>b</a:t>
            </a:r>
            <a:r>
              <a:rPr lang="hu-HU" sz="1800" i="1" dirty="0" smtClean="0"/>
              <a:t>*</a:t>
            </a:r>
            <a:r>
              <a:rPr lang="hu-HU" sz="1800" i="1" dirty="0" err="1" smtClean="0"/>
              <a:t>K</a:t>
            </a:r>
            <a:r>
              <a:rPr lang="hu-HU" sz="1800" i="1" baseline="-25000" dirty="0" err="1" smtClean="0"/>
              <a:t>s</a:t>
            </a:r>
            <a:endParaRPr lang="hu-HU" sz="1800" i="1" baseline="-25000" dirty="0" smtClean="0"/>
          </a:p>
          <a:p>
            <a:pPr>
              <a:buFont typeface="Arial" pitchFamily="34" charset="0"/>
              <a:buChar char="•"/>
            </a:pPr>
            <a:r>
              <a:rPr lang="hu-HU" sz="1800" dirty="0" err="1" smtClean="0"/>
              <a:t>S</a:t>
            </a:r>
            <a:r>
              <a:rPr lang="hu-HU" sz="1800" baseline="-25000" dirty="0" err="1" smtClean="0"/>
              <a:t>b</a:t>
            </a:r>
            <a:r>
              <a:rPr lang="hu-HU" sz="1800" dirty="0" smtClean="0"/>
              <a:t>=</a:t>
            </a:r>
            <a:r>
              <a:rPr lang="hu-HU" sz="1800" dirty="0" err="1" smtClean="0"/>
              <a:t>konfigurációtol</a:t>
            </a:r>
            <a:r>
              <a:rPr lang="hu-HU" sz="1800" dirty="0" smtClean="0"/>
              <a:t> függő tényező</a:t>
            </a:r>
          </a:p>
          <a:p>
            <a:pPr lvl="0">
              <a:buFont typeface="Arial" pitchFamily="34" charset="0"/>
              <a:buChar char="•"/>
            </a:pP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1800" b="1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=ELT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= A tervezett legalacsonyabb hőszivattyúba bemenő folyadék hőmérséklete.(K). /tervező adja meg!/</a:t>
            </a:r>
          </a:p>
          <a:p>
            <a:pPr lvl="0">
              <a:buFont typeface="Arial" pitchFamily="34" charset="0"/>
              <a:buChar char="•"/>
            </a:pP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1800" b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a talaj minimális hőmérséklete </a:t>
            </a:r>
            <a:r>
              <a:rPr lang="hu-HU" sz="1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sz="18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 mélységben</a:t>
            </a:r>
            <a:endParaRPr lang="hu-HU" sz="18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COP</a:t>
            </a:r>
            <a:r>
              <a:rPr lang="hu-HU" sz="1800" baseline="-250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=A (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18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)  hőmérséklethez tartozó fűtési COP</a:t>
            </a:r>
            <a:r>
              <a:rPr lang="hu-HU" sz="1800" baseline="-250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érték, a legnagyobb terheléshez tartozó fűtési előremenő hőmérséklet ismeretében.</a:t>
            </a:r>
          </a:p>
          <a:p>
            <a:pPr lvl="0">
              <a:buFont typeface="Arial" pitchFamily="34" charset="0"/>
              <a:buChar char="•"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18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A hőszivattyús üzemórák száma</a:t>
            </a:r>
          </a:p>
          <a:p>
            <a:pPr lvl="0">
              <a:buFont typeface="Arial" pitchFamily="34" charset="0"/>
              <a:buChar char="•"/>
            </a:pPr>
            <a:endParaRPr lang="hu-H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000" i="1" dirty="0" smtClean="0"/>
          </a:p>
          <a:p>
            <a:endParaRPr lang="hu-HU" sz="2000" dirty="0" smtClean="0"/>
          </a:p>
          <a:p>
            <a:pPr>
              <a:buFont typeface="Arial" pitchFamily="34" charset="0"/>
              <a:buChar char="•"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6" name="Kép 5" descr="02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4267377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784976" cy="908720"/>
          </a:xfrm>
        </p:spPr>
        <p:txBody>
          <a:bodyPr/>
          <a:lstStyle/>
          <a:p>
            <a:pPr algn="ctr"/>
            <a:r>
              <a:rPr lang="hu-HU" sz="3200" b="1" cap="small" dirty="0" smtClean="0">
                <a:latin typeface="Algerian" pitchFamily="82" charset="0"/>
              </a:rPr>
              <a:t>A vertikális szondák méretezése.</a:t>
            </a:r>
            <a:endParaRPr lang="hu-HU" sz="3200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127848"/>
          </a:xfrm>
        </p:spPr>
        <p:txBody>
          <a:bodyPr/>
          <a:lstStyle/>
          <a:p>
            <a:r>
              <a:rPr lang="hu-HU" sz="2000" dirty="0" smtClean="0"/>
              <a:t>A vertikális szondák méretezése alapjaiban nem különbözik a horizontális szondák méretezésétől.</a:t>
            </a:r>
          </a:p>
          <a:p>
            <a:r>
              <a:rPr lang="hu-HU" sz="2000" dirty="0" smtClean="0"/>
              <a:t>A különbség:  T</a:t>
            </a:r>
            <a:r>
              <a:rPr lang="hu-HU" sz="2000" baseline="-25000" dirty="0" smtClean="0"/>
              <a:t>L</a:t>
            </a:r>
            <a:r>
              <a:rPr lang="hu-HU" sz="2000" dirty="0" smtClean="0"/>
              <a:t>=T</a:t>
            </a:r>
            <a:r>
              <a:rPr lang="hu-HU" sz="2000" baseline="-25000" dirty="0" smtClean="0"/>
              <a:t>H</a:t>
            </a:r>
            <a:r>
              <a:rPr lang="hu-HU" sz="2000" dirty="0" smtClean="0"/>
              <a:t>=T</a:t>
            </a:r>
            <a:r>
              <a:rPr lang="hu-HU" sz="2000" baseline="-25000" dirty="0" smtClean="0"/>
              <a:t>M </a:t>
            </a:r>
            <a:endParaRPr lang="hu-HU" sz="2000" dirty="0" smtClean="0"/>
          </a:p>
          <a:p>
            <a:r>
              <a:rPr lang="hu-HU" sz="2000" dirty="0" smtClean="0"/>
              <a:t>Ez azt jelenti, hogy a talaj hőmérsékletnél az adott terület geotermikus gradienséből következő átlagos  talaj hőmérsékletet kell figyelembe venni,a fűtésnél és hűtésnél egyaránt.</a:t>
            </a:r>
          </a:p>
          <a:p>
            <a:r>
              <a:rPr lang="hu-HU" sz="2000" dirty="0" smtClean="0"/>
              <a:t>A másik különbség a</a:t>
            </a:r>
            <a:r>
              <a:rPr lang="hu-HU" sz="2000" i="1" cap="small" dirty="0" smtClean="0"/>
              <a:t> </a:t>
            </a:r>
            <a:r>
              <a:rPr lang="hu-HU" sz="2000" dirty="0" smtClean="0"/>
              <a:t> kollektorokat és szondákat körülvevő talajmező hővezetési ellenállásának számításában van. A szondákban  a tömedékeléshez szükséges különféle tömedékelő anyagok,a furat átmérők,a szondák elhelyezése ,befolyásolják a szondát közvetlenül körülvevő réteg hővezetési ellenállását,amelyet a számításnál figyelembe kell venni.</a:t>
            </a:r>
          </a:p>
          <a:p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000" i="1" dirty="0" smtClean="0"/>
          </a:p>
          <a:p>
            <a:pPr>
              <a:buNone/>
            </a:pPr>
            <a:r>
              <a:rPr lang="hu-HU" sz="2000" i="1" dirty="0" smtClean="0"/>
              <a:t>k</a:t>
            </a:r>
            <a:r>
              <a:rPr lang="hu-HU" sz="2000" i="1" baseline="-25000" dirty="0" smtClean="0"/>
              <a:t>g</a:t>
            </a:r>
            <a:r>
              <a:rPr lang="hu-HU" sz="2000" i="1" dirty="0" smtClean="0"/>
              <a:t>=a tömedékelő anyag hővezetési ellenállása</a:t>
            </a:r>
            <a:r>
              <a:rPr lang="hu-HU" sz="2000" dirty="0" smtClean="0"/>
              <a:t> (W/</a:t>
            </a:r>
            <a:r>
              <a:rPr lang="hu-HU" sz="2000" dirty="0" err="1" smtClean="0"/>
              <a:t>mK</a:t>
            </a:r>
            <a:r>
              <a:rPr lang="hu-HU" sz="2000" dirty="0" smtClean="0"/>
              <a:t>)</a:t>
            </a:r>
          </a:p>
          <a:p>
            <a:pPr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 descr="04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061295"/>
            <a:ext cx="2520280" cy="59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040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000" b="1" i="1" dirty="0" smtClean="0">
                <a:latin typeface="Algerian" pitchFamily="82" charset="0"/>
              </a:rPr>
              <a:t/>
            </a:r>
            <a:br>
              <a:rPr lang="hu-HU" sz="4000" b="1" i="1" dirty="0" smtClean="0">
                <a:latin typeface="Algerian" pitchFamily="82" charset="0"/>
              </a:rPr>
            </a:br>
            <a:r>
              <a:rPr lang="hu-HU" sz="3600" b="1" cap="small" dirty="0" smtClean="0">
                <a:latin typeface="Algerian" pitchFamily="82" charset="0"/>
              </a:rPr>
              <a:t>A megállapítás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3528" y="836712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000" dirty="0" smtClean="0"/>
              <a:t>A </a:t>
            </a:r>
            <a:r>
              <a:rPr lang="hu-HU" sz="2000" dirty="0" err="1" smtClean="0">
                <a:cs typeface="Tahoma" pitchFamily="34" charset="0"/>
              </a:rPr>
              <a:t>szodahossz</a:t>
            </a:r>
            <a:r>
              <a:rPr lang="hu-HU" sz="2000" dirty="0" smtClean="0"/>
              <a:t>  a szükséges fűtési teljesítmény igény valamint a talaj és szonda paraméterek ismerete alapján minden esetre kiterjedő módon nem állapítható meg!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Minden esetben szükséges hozzá az alkalmazni kívánt hőszivattyú </a:t>
            </a:r>
            <a:r>
              <a:rPr lang="hu-HU" sz="2000" dirty="0" smtClean="0"/>
              <a:t>COP értéke a tervezett </a:t>
            </a:r>
            <a:r>
              <a:rPr lang="hu-HU" sz="2000" dirty="0" smtClean="0"/>
              <a:t>legnagyobb terhelésénél </a:t>
            </a:r>
            <a:r>
              <a:rPr lang="hu-HU" sz="1800" i="1" dirty="0" smtClean="0"/>
              <a:t>/</a:t>
            </a:r>
            <a:r>
              <a:rPr lang="hu-HU" sz="1600" i="1" dirty="0" smtClean="0"/>
              <a:t>legalacsonyabb szonda,valamint legmagasabb fűtési hőmérséklet/ jelentkező valós COP</a:t>
            </a:r>
            <a:r>
              <a:rPr lang="hu-HU" sz="1600" i="1" baseline="-25000" dirty="0" smtClean="0"/>
              <a:t>H </a:t>
            </a:r>
            <a:r>
              <a:rPr lang="hu-HU" sz="1600" i="1" dirty="0" smtClean="0"/>
              <a:t>érték/!</a:t>
            </a:r>
          </a:p>
          <a:p>
            <a:pPr marL="457200" indent="-457200">
              <a:buAutoNum type="arabicPeriod"/>
            </a:pPr>
            <a:endParaRPr lang="hu-HU" sz="1600" i="1" dirty="0" smtClean="0"/>
          </a:p>
          <a:p>
            <a:pPr algn="ctr"/>
            <a:r>
              <a:rPr lang="hu-HU" sz="2000" dirty="0" smtClean="0"/>
              <a:t>	</a:t>
            </a:r>
            <a:r>
              <a:rPr lang="hu-HU" sz="2000" dirty="0" smtClean="0">
                <a:solidFill>
                  <a:srgbClr val="0033CC"/>
                </a:solidFill>
                <a:latin typeface="Algerian" pitchFamily="82" charset="0"/>
              </a:rPr>
              <a:t>Ez alapján egyértelmű kell legyen! Szondát,kollektort csak egy adott típusú hőszivattyúhoz lehet tervezni</a:t>
            </a:r>
            <a:r>
              <a:rPr lang="hu-HU" sz="2000" dirty="0" smtClean="0">
                <a:latin typeface="Algerian" pitchFamily="82" charset="0"/>
              </a:rPr>
              <a:t>!</a:t>
            </a:r>
          </a:p>
          <a:p>
            <a:pPr algn="ctr"/>
            <a:endParaRPr lang="hu-HU" sz="2000" dirty="0" smtClean="0">
              <a:latin typeface="Algerian" pitchFamily="82" charset="0"/>
            </a:endParaRPr>
          </a:p>
          <a:p>
            <a:pPr marL="457200" lvl="0" indent="-457200">
              <a:buAutoNum type="arabicPeriod" startAt="3"/>
            </a:pPr>
            <a:r>
              <a:rPr lang="hu-HU" sz="2000" dirty="0" smtClean="0">
                <a:cs typeface="Tahoma" pitchFamily="34" charset="0"/>
              </a:rPr>
              <a:t>A szondarendszert évi kWh terhelésre lehet egzakt módon méretezni! / </a:t>
            </a:r>
            <a:r>
              <a:rPr lang="hu-HU" sz="1600" dirty="0" smtClean="0">
                <a:cs typeface="Tahoma" pitchFamily="34" charset="0"/>
              </a:rPr>
              <a:t>számlálóban szerepel az </a:t>
            </a:r>
            <a:r>
              <a:rPr lang="hu-HU" sz="1600" b="1" dirty="0" smtClean="0">
                <a:cs typeface="Tahoma" pitchFamily="34" charset="0"/>
              </a:rPr>
              <a:t>F</a:t>
            </a:r>
            <a:r>
              <a:rPr lang="hu-HU" sz="1600" b="1" baseline="-25000" dirty="0" smtClean="0">
                <a:cs typeface="Tahoma" pitchFamily="34" charset="0"/>
              </a:rPr>
              <a:t>H</a:t>
            </a:r>
            <a:r>
              <a:rPr lang="hu-HU" sz="1600" dirty="0" smtClean="0">
                <a:cs typeface="Tahoma" pitchFamily="34" charset="0"/>
              </a:rPr>
              <a:t>,</a:t>
            </a:r>
            <a:r>
              <a:rPr lang="hu-HU" sz="1600" b="1" dirty="0" smtClean="0">
                <a:cs typeface="Tahoma" pitchFamily="34" charset="0"/>
              </a:rPr>
              <a:t> </a:t>
            </a:r>
            <a:r>
              <a:rPr lang="hu-HU" sz="1600" dirty="0" smtClean="0">
                <a:cs typeface="Tahoma" pitchFamily="34" charset="0"/>
              </a:rPr>
              <a:t>a</a:t>
            </a:r>
            <a:r>
              <a:rPr lang="hu-HU" sz="1600" i="1" dirty="0" smtClean="0">
                <a:cs typeface="Tahoma" pitchFamily="34" charset="0"/>
              </a:rPr>
              <a:t> hőszivattyús üzemórák száma/</a:t>
            </a:r>
          </a:p>
          <a:p>
            <a:pPr marL="342900" lvl="0" indent="-342900"/>
            <a:r>
              <a:rPr lang="hu-HU" sz="1600" i="1" dirty="0" smtClean="0">
                <a:cs typeface="Tahoma" pitchFamily="34" charset="0"/>
              </a:rPr>
              <a:t>	Ehhez a külső léghőmérsékleti átlagadatok,éves fűtési óraszámok szükségesek.</a:t>
            </a:r>
          </a:p>
          <a:p>
            <a:pPr marL="342900" lvl="0" indent="-342900"/>
            <a:endParaRPr lang="hu-HU" sz="1600" i="1" dirty="0" smtClean="0">
              <a:cs typeface="Tahoma" pitchFamily="34" charset="0"/>
            </a:endParaRPr>
          </a:p>
          <a:p>
            <a:pPr marL="342900" lvl="0" indent="-342900"/>
            <a:r>
              <a:rPr lang="hu-HU" sz="1600" i="1" dirty="0" smtClean="0">
                <a:solidFill>
                  <a:srgbClr val="0033CC"/>
                </a:solidFill>
                <a:latin typeface="Algerian" pitchFamily="82" charset="0"/>
                <a:cs typeface="Tahoma" pitchFamily="34" charset="0"/>
              </a:rPr>
              <a:t>A fentiek miatt  hőszivattyú típustól és futási óraszámtól független ökölszabályok alapján megfelelő szintű tervezést és SCOP kalkulációt nem lehet végezni!</a:t>
            </a:r>
          </a:p>
          <a:p>
            <a:pPr marL="342900" lvl="0" indent="-342900"/>
            <a:endParaRPr lang="hu-HU" sz="2000" dirty="0" smtClean="0">
              <a:cs typeface="Tahoma" pitchFamily="34" charset="0"/>
            </a:endParaRPr>
          </a:p>
          <a:p>
            <a:pPr marL="457200" indent="-457200"/>
            <a:endParaRPr lang="hu-HU" sz="20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20080"/>
          </a:xfrm>
        </p:spPr>
        <p:txBody>
          <a:bodyPr/>
          <a:lstStyle/>
          <a:p>
            <a:pPr algn="ctr"/>
            <a:r>
              <a:rPr lang="hu-HU" sz="3200" dirty="0" smtClean="0">
                <a:latin typeface="Algerian" pitchFamily="82" charset="0"/>
              </a:rPr>
              <a:t>A </a:t>
            </a:r>
            <a:r>
              <a:rPr lang="hu-HU" sz="3200" dirty="0" err="1" smtClean="0">
                <a:latin typeface="Algerian" pitchFamily="82" charset="0"/>
              </a:rPr>
              <a:t>hosszútávú</a:t>
            </a:r>
            <a:r>
              <a:rPr lang="hu-HU" sz="3200" dirty="0" smtClean="0">
                <a:latin typeface="Algerian" pitchFamily="82" charset="0"/>
              </a:rPr>
              <a:t> termikus hatás elemzés</a:t>
            </a:r>
            <a:endParaRPr lang="hu-HU" sz="3200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hosszútávú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(25év) termikus hatás elemzése azt hivatott megvizsgálni,hogy az adott éghajlati és geológiai viszonyok között telepített zárt szondás rendszer a tervezett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hőtechnikai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igényeket folyamatosan, akár 25 év folyamatos üzem után is ki tudja-e elégíteni,vagy a szondák környezetében olyan mértékű tartós hőfokcsökkenés áll be,amely a hőszivattyúk üzemét lehetetlenné teszi.</a:t>
            </a:r>
          </a:p>
          <a:p>
            <a:r>
              <a:rPr lang="hu-HU" sz="2000" dirty="0" smtClean="0"/>
              <a:t>P. </a:t>
            </a:r>
            <a:r>
              <a:rPr lang="hu-HU" sz="2000" dirty="0" err="1" smtClean="0"/>
              <a:t>Eskilson</a:t>
            </a:r>
            <a:r>
              <a:rPr lang="hu-HU" sz="2000" dirty="0" smtClean="0"/>
              <a:t> módszere alapján: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 smtClean="0"/>
          </a:p>
          <a:p>
            <a:pPr lvl="5"/>
            <a:endParaRPr lang="hu-HU" sz="1200" dirty="0" smtClean="0"/>
          </a:p>
          <a:p>
            <a:r>
              <a:rPr lang="hu-HU" sz="2000" dirty="0" smtClean="0"/>
              <a:t>Q= Óránkénti nettó </a:t>
            </a:r>
            <a:r>
              <a:rPr lang="hu-HU" sz="2000" dirty="0" err="1" smtClean="0"/>
              <a:t>hőáram</a:t>
            </a:r>
            <a:r>
              <a:rPr lang="hu-HU" sz="2000" dirty="0" smtClean="0"/>
              <a:t> (W),- amelynek meghatározása:</a:t>
            </a:r>
          </a:p>
          <a:p>
            <a:pPr lvl="7"/>
            <a:endParaRPr lang="hu-HU" sz="1000" dirty="0" smtClean="0"/>
          </a:p>
          <a:p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ANL/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/=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DCLx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(SEER+1/SEER</a:t>
            </a:r>
            <a:r>
              <a:rPr lang="hu-HU" sz="1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CHR-DHLx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((SCOP-1)/SCOP</a:t>
            </a:r>
            <a:r>
              <a:rPr lang="hu-HU" sz="1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xHHR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 DCL= tervezett hűtési teljesítmény /W/    </a:t>
            </a: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CHR=évi hűtési órák száma /h/</a:t>
            </a: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DHL= tervezett fűtési teljesítmény /W/</a:t>
            </a: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HHR= évi fűtési órák száma /h/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05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2725618" cy="684186"/>
          </a:xfrm>
          <a:prstGeom prst="rect">
            <a:avLst/>
          </a:prstGeom>
        </p:spPr>
      </p:pic>
      <p:pic>
        <p:nvPicPr>
          <p:cNvPr id="5" name="Kép 4" descr="055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1559419" cy="6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76064"/>
          </a:xfrm>
        </p:spPr>
        <p:txBody>
          <a:bodyPr/>
          <a:lstStyle/>
          <a:p>
            <a:pPr algn="ctr"/>
            <a:r>
              <a:rPr lang="hu-HU" sz="3200" dirty="0" smtClean="0">
                <a:latin typeface="Algerian" pitchFamily="82" charset="0"/>
              </a:rPr>
              <a:t>Összefoglalva</a:t>
            </a:r>
            <a:endParaRPr lang="hu-HU" sz="3200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12568"/>
          </a:xfrm>
        </p:spPr>
        <p:txBody>
          <a:bodyPr/>
          <a:lstStyle/>
          <a:p>
            <a:pPr algn="just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 zárt szondás rendszerek tervezését  a hőszivattyú típus megválasztása nélkül nem lehet  megfelelő szinten elvégezni. </a:t>
            </a:r>
          </a:p>
          <a:p>
            <a:pPr algn="just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Hangsúlyozottan igaz ez amennyiben a szondatervezés a várható évi SPF(SCOP) érték számítását is elvégzi. Ehhez ugyanis a tervezett fűtési hőfokszintek között általában 3 fűtési előremenő hőfokszintre kell megadni a kiválasztott hőszivattyú paramétereit, köztük a pillanatnyi COP értékeket. Lehet mondani, hogy ahány hőszivattyú ez annyi értéket képvisel.</a:t>
            </a:r>
          </a:p>
          <a:p>
            <a:pPr algn="just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fentiek alapján az is egyértelmű,hogy különböző hőszivattyú típusokhoz ugyanolyan évi SPF(SCOP) érték eléréséhez ,ugyanazon geológiai viszonyok között nem egyforma szondahossz,illetve szondaszám szükséges.</a:t>
            </a:r>
          </a:p>
          <a:p>
            <a:pPr algn="just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méretezési metódus alapján az is látható,hogy  a szondákat nem kW értékre ,hanem kWh terhelésre méretezzük,hiszen a képlet számlálójában a F</a:t>
            </a:r>
            <a:r>
              <a:rPr lang="hu-HU" sz="2000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a hőszivattyúk futási százaléka is szerepel. A külső hőmérsékleti viszonyok, a fűtési-hűtési  órák számának ismerete nélkül az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00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érték nem határozható meg.</a:t>
            </a:r>
          </a:p>
          <a:p>
            <a:pPr algn="just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4883</TotalTime>
  <Words>902</Words>
  <Application>Microsoft Office PowerPoint</Application>
  <PresentationFormat>Diavetítés a képernyőre (4:3 oldalarány)</PresentationFormat>
  <Paragraphs>92</Paragraphs>
  <Slides>14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Áramlás</vt:lpstr>
      <vt:lpstr>A zárt szondás hőszivattyús rendszerek tervezésének elméleti alapjai</vt:lpstr>
      <vt:lpstr>A szonda és kollektor tervezésről általában</vt:lpstr>
      <vt:lpstr>A szonda és kollektor tervezésről általában</vt:lpstr>
      <vt:lpstr>A  horizontális és vertikális zárt kollektoros és szondás rendszerek méretezésének elméleti alapja</vt:lpstr>
      <vt:lpstr>A képletben szereplő adatok</vt:lpstr>
      <vt:lpstr>A vertikális szondák méretezése.</vt:lpstr>
      <vt:lpstr> A megállapítás</vt:lpstr>
      <vt:lpstr>A hosszútávú termikus hatás elemzés</vt:lpstr>
      <vt:lpstr>Összefoglalva</vt:lpstr>
      <vt:lpstr>A  szondatervezés „GLD design” programmal</vt:lpstr>
      <vt:lpstr>A  szondatervezés „GLD design” programmal</vt:lpstr>
      <vt:lpstr>A  szondatervezés „GLD design” programmal</vt:lpstr>
      <vt:lpstr>A  szondatervezés „GLD design” programmal</vt:lpstr>
      <vt:lpstr>A  szondatervezés „GLD design” programmal</vt:lpstr>
    </vt:vector>
  </TitlesOfParts>
  <Company>Geowatt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GEOTERMIKUS ENERGIAHASZNOSÍTÁS                           "NORDIC” HŐSZIVATTYÚKKAL</dc:title>
  <dc:subject/>
  <dc:creator>Fodor Zoltan</dc:creator>
  <cp:lastModifiedBy>Zoltán Fodor</cp:lastModifiedBy>
  <cp:revision>406</cp:revision>
  <dcterms:created xsi:type="dcterms:W3CDTF">2001-05-22T08:15:31Z</dcterms:created>
  <dcterms:modified xsi:type="dcterms:W3CDTF">2013-04-09T14:45:57Z</dcterms:modified>
</cp:coreProperties>
</file>