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6"/>
  </p:notesMasterIdLst>
  <p:sldIdLst>
    <p:sldId id="256" r:id="rId2"/>
    <p:sldId id="303" r:id="rId3"/>
    <p:sldId id="308" r:id="rId4"/>
    <p:sldId id="306" r:id="rId5"/>
    <p:sldId id="307" r:id="rId6"/>
    <p:sldId id="305" r:id="rId7"/>
    <p:sldId id="309" r:id="rId8"/>
    <p:sldId id="269" r:id="rId9"/>
    <p:sldId id="270" r:id="rId10"/>
    <p:sldId id="271" r:id="rId11"/>
    <p:sldId id="272" r:id="rId12"/>
    <p:sldId id="273" r:id="rId13"/>
    <p:sldId id="274" r:id="rId14"/>
    <p:sldId id="302" r:id="rId15"/>
    <p:sldId id="275" r:id="rId16"/>
    <p:sldId id="258" r:id="rId17"/>
    <p:sldId id="276" r:id="rId18"/>
    <p:sldId id="259" r:id="rId19"/>
    <p:sldId id="260" r:id="rId20"/>
    <p:sldId id="277" r:id="rId21"/>
    <p:sldId id="278" r:id="rId22"/>
    <p:sldId id="265" r:id="rId23"/>
    <p:sldId id="261" r:id="rId24"/>
    <p:sldId id="262" r:id="rId25"/>
    <p:sldId id="279" r:id="rId26"/>
    <p:sldId id="268" r:id="rId27"/>
    <p:sldId id="280" r:id="rId28"/>
    <p:sldId id="281" r:id="rId29"/>
    <p:sldId id="282" r:id="rId30"/>
    <p:sldId id="283" r:id="rId31"/>
    <p:sldId id="284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48" autoAdjust="0"/>
  </p:normalViewPr>
  <p:slideViewPr>
    <p:cSldViewPr>
      <p:cViewPr>
        <p:scale>
          <a:sx n="75" d="100"/>
          <a:sy n="75" d="100"/>
        </p:scale>
        <p:origin x="-1014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913-F0AA-4C34-8A6F-8ECADDAAC69B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CA6E7-16E0-44EA-9ADF-B2ECC60CF9C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A </a:t>
            </a:r>
            <a:r>
              <a:rPr lang="hu-HU" sz="1200" dirty="0" err="1" smtClean="0"/>
              <a:t>gőzbefecskendezéses</a:t>
            </a:r>
            <a:r>
              <a:rPr lang="hu-HU" sz="1200" dirty="0" smtClean="0"/>
              <a:t> COPELAND EVI kompresszorokhoz cégünk egy reverzibilis (fűtő-aktív </a:t>
            </a:r>
            <a:r>
              <a:rPr lang="hu-HU" sz="1200" dirty="0" err="1" smtClean="0"/>
              <a:t>hűtő-HMV</a:t>
            </a:r>
            <a:r>
              <a:rPr lang="hu-HU" sz="1200" dirty="0" smtClean="0"/>
              <a:t>)</a:t>
            </a:r>
          </a:p>
          <a:p>
            <a:r>
              <a:rPr lang="hu-HU" sz="1200" dirty="0" smtClean="0"/>
              <a:t>körfolyamatot dolgozott ki. E körfolyamatot valósítottuk meg a hőszivattyúinkban. A fejlesztés legfőbb célkitűzése a lehető legmagasabb SPF érték, a magas fűtési hőfokszint elérése,valamint a magas hőmérsékletű termálvizek magas COP értékű </a:t>
            </a:r>
            <a:r>
              <a:rPr lang="hu-HU" sz="1200" smtClean="0"/>
              <a:t>hasznosítása.</a:t>
            </a:r>
          </a:p>
          <a:p>
            <a:endParaRPr lang="hu-HU" sz="1200" dirty="0" smtClean="0"/>
          </a:p>
          <a:p>
            <a:r>
              <a:rPr lang="hu-HU" sz="1400" dirty="0" smtClean="0"/>
              <a:t>GBI(09-96)-HACW  /alapkészülékek</a:t>
            </a:r>
            <a:r>
              <a:rPr lang="hu-HU" sz="1200" dirty="0" smtClean="0"/>
              <a:t>/				           -</a:t>
            </a:r>
          </a:p>
          <a:p>
            <a:r>
              <a:rPr lang="hu-HU" sz="1200" dirty="0" err="1" smtClean="0"/>
              <a:t>-Multifunkciós</a:t>
            </a:r>
            <a:r>
              <a:rPr lang="hu-HU" sz="1200" dirty="0" smtClean="0"/>
              <a:t> hőszivattyú (fűtés-aktív hűtés HMV termelés). </a:t>
            </a:r>
          </a:p>
          <a:p>
            <a:r>
              <a:rPr lang="hu-HU" sz="1200" dirty="0" smtClean="0"/>
              <a:t>10-100 kW egységteljesítményben,</a:t>
            </a:r>
          </a:p>
          <a:p>
            <a:r>
              <a:rPr lang="hu-HU" sz="1200" dirty="0" smtClean="0"/>
              <a:t>10 db teljesítmény fokozatban,</a:t>
            </a:r>
          </a:p>
          <a:p>
            <a:r>
              <a:rPr lang="hu-HU" sz="1200" dirty="0" smtClean="0"/>
              <a:t> HMV előállítás desuperheaterrel./</a:t>
            </a:r>
            <a:r>
              <a:rPr lang="hu-HU" sz="1200" dirty="0" err="1" smtClean="0"/>
              <a:t>opc</a:t>
            </a:r>
            <a:r>
              <a:rPr lang="hu-HU" sz="1200" dirty="0" smtClean="0"/>
              <a:t>.: aktív-passzív hűtéssel kombinálva/</a:t>
            </a:r>
          </a:p>
          <a:p>
            <a:pPr>
              <a:buFont typeface="Wingdings 2" pitchFamily="18" charset="2"/>
              <a:buNone/>
            </a:pPr>
            <a:r>
              <a:rPr lang="hu-HU" sz="1200" smtClean="0"/>
              <a:t>HMV </a:t>
            </a:r>
            <a:r>
              <a:rPr lang="hu-HU" sz="1200" dirty="0" smtClean="0"/>
              <a:t>kapacitás a fűtési teljesítmény 15%-ban.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- Speciálisan magas hőfokszintre méretezett hőszivattyúval lehet csak jó eredményeket elérni. </a:t>
            </a:r>
            <a:r>
              <a:rPr lang="hu-HU" baseline="0" dirty="0" smtClean="0"/>
              <a:t> -3C-fok és 24C-fok  közötti elpárolgási tartományt nem lehet </a:t>
            </a:r>
            <a:r>
              <a:rPr lang="hu-HU" baseline="0" dirty="0" err="1" smtClean="0"/>
              <a:t>egylépcsőben</a:t>
            </a:r>
            <a:r>
              <a:rPr lang="hu-HU" baseline="0" dirty="0" smtClean="0"/>
              <a:t> áthidalni. A legtöbb esetben még a 10C-fokra optimalizált víz-víz hőszivattyú is 24C-fokos elpárolgási hőmérsékletnél 20-30%-os veszteséggel dolgozik,mert a megnövekedett hűtőköri tömegáramok nagy ellenállás veszteséget szenvednek.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Hatékonyság szempontjából,csak a magas </a:t>
            </a:r>
            <a:r>
              <a:rPr lang="hu-HU" dirty="0" err="1" smtClean="0"/>
              <a:t>elpár.hőfokszinttel</a:t>
            </a:r>
            <a:r>
              <a:rPr lang="hu-HU" dirty="0" smtClean="0"/>
              <a:t> rendelkező kompresszorokkal szerelt hőszivattyúk alkalmasak!</a:t>
            </a:r>
          </a:p>
          <a:p>
            <a:r>
              <a:rPr lang="hu-HU" dirty="0" err="1" smtClean="0"/>
              <a:t>-Mint</a:t>
            </a:r>
            <a:r>
              <a:rPr lang="hu-HU" dirty="0" smtClean="0"/>
              <a:t> látható egy széles működési .</a:t>
            </a:r>
            <a:r>
              <a:rPr lang="hu-HU" dirty="0" err="1" smtClean="0"/>
              <a:t>tartományű</a:t>
            </a:r>
            <a:r>
              <a:rPr lang="hu-HU" dirty="0" smtClean="0"/>
              <a:t> hőszivattyú 50C-fokos vizet </a:t>
            </a:r>
            <a:r>
              <a:rPr lang="hu-HU" dirty="0" err="1" smtClean="0"/>
              <a:t>max</a:t>
            </a:r>
            <a:r>
              <a:rPr lang="hu-HU" dirty="0" smtClean="0"/>
              <a:t>. COP=5,19 értékkel tud előállítani Lád 11.lapon lévő ábra ábra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Lásd.: 10.lapon lévő ábra</a:t>
            </a:r>
          </a:p>
          <a:p>
            <a:r>
              <a:rPr lang="hu-HU" dirty="0" smtClean="0"/>
              <a:t>Az átlagos 12,5C-fokos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elpár</a:t>
            </a:r>
            <a:r>
              <a:rPr lang="hu-HU" baseline="0" dirty="0" smtClean="0"/>
              <a:t>. hőm. hőszivattyúval-bármilyen magas hőmérsékletű tápvíz áll rendelkezésre, 50C-fokos tápvíz előállításánál  a </a:t>
            </a:r>
            <a:r>
              <a:rPr lang="hu-HU" baseline="0" dirty="0" err="1" smtClean="0"/>
              <a:t>max.elérhető</a:t>
            </a:r>
            <a:r>
              <a:rPr lang="hu-HU" baseline="0" dirty="0" smtClean="0"/>
              <a:t> </a:t>
            </a:r>
            <a:r>
              <a:rPr lang="hu-HU" b="1" baseline="0" dirty="0" smtClean="0"/>
              <a:t>COP=4,34 !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telj.táblázatból</a:t>
            </a:r>
            <a:r>
              <a:rPr lang="hu-HU" dirty="0" smtClean="0"/>
              <a:t> nyomon követhető,hogy mi a különbség az elpárolgási hőmérséklet és a feljövő talajvíz hőmérséklet között. A hőszivattyú COP értékét a vízoldali hőfokok Különbsége határozza meg,amelyet erősen </a:t>
            </a:r>
            <a:r>
              <a:rPr lang="hu-HU" dirty="0" err="1" smtClean="0"/>
              <a:t>bofolyásol</a:t>
            </a:r>
            <a:r>
              <a:rPr lang="hu-HU" dirty="0" smtClean="0"/>
              <a:t> az</a:t>
            </a:r>
            <a:r>
              <a:rPr lang="hu-HU" baseline="0" dirty="0" smtClean="0"/>
              <a:t> elpárologtató és kondenzátor méretezése. Minél kisebb a hűtőközeg-víz oldali hőfokkülönbség annál jobban közelítjük a </a:t>
            </a:r>
            <a:r>
              <a:rPr lang="hu-HU" baseline="0" dirty="0" err="1" smtClean="0"/>
              <a:t>komprresszor</a:t>
            </a:r>
            <a:r>
              <a:rPr lang="hu-HU" baseline="0" dirty="0" smtClean="0"/>
              <a:t> COP értékét, amely alapvetően a hűtőközeg elpárologtató és kondenzációs hőfokszintjeinek a különbsége.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kültéri medence felfűtésére - a téli fűtési idényt kivéve - termálvizes hőcserélő alkalmazását tervezték. Ez a hőcserélő kisebb termálvíz tömegárammal a kültéri medence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hőntartására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szolgált volna.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légtechnikai hőigény biztosítására 2 db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Vitodens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 kW teljesítményű kondenzációs földgázkazánt terveztek. Ezek a kazánok kizárólag a légtechnikai léghevítők fűtésére szolgáltak volna.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épület földszintjén külön gépészeti helyiségben tervezték elhelyezni a kaszkádkapcsolású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Vitocal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WW/WWWS 145 típusú 114,2 kW teljesítményű hőszivattyút. A hőszivattyú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visszahűtött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puffertárolóban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lévő termálvíz hőmérsékletét 35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°C-ra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lett volna hivatott emelni. A hőszivattyú ezzel a termálvízzel az épületet és a HMV tárolót fűtötte volna. A HMV előállítása a hőszivattyú előnykapcsolásával volt elképzelve.</a:t>
            </a:r>
          </a:p>
          <a:p>
            <a:pPr hangingPunct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400" dirty="0" smtClean="0"/>
              <a:t>Beltéri medence</a:t>
            </a:r>
            <a:r>
              <a:rPr lang="hu-HU" sz="1400" baseline="0" dirty="0" smtClean="0"/>
              <a:t> felülete: 135m</a:t>
            </a:r>
            <a:r>
              <a:rPr lang="hu-HU" sz="1400" baseline="30000" dirty="0" smtClean="0"/>
              <a:t>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fenti megoldások a jelenlegi szakmai gyakorlatban általánosan alkalmazott tervezési szemléletet tükrözik. A gázkazánok beépített teljesítményeivel igen bőkezűen bántak a tervezők. A terv nem foglalkozott az egyes igények egyidejű jelentkezésének elkerülésében rejlő megtakarítási lehetőséggel. Az egyidejűségek vizsgálatával a beépített </a:t>
            </a:r>
            <a:r>
              <a:rPr lang="hu-H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hőtermelő</a:t>
            </a:r>
            <a:r>
              <a: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kapacitások csökkenthetők (pl.: medencék felfűtési hőigénye). Az épület </a:t>
            </a:r>
            <a:r>
              <a:rPr lang="hu-H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hőveszteségébe</a:t>
            </a:r>
            <a:r>
              <a: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beszámították a szellőzési hőigényt is, amelyet a légtechnikai kalorifer fűtésénél szintén figyelembe vettek. A legnagyobb megtakarítási lehetőséggel a hőszivattyús párátlanítással szintén nem számoltak.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medencetér párátlanító a visszanyert hőt folyamatosan a levegő hőmérsékletének adott értéken tartására használja fel. Tavasszal és nyáron viszont lehetőség van a felesleges hőnek a külső medence hőmérséklet tartásában való felhasználásra. Ekkor a párátlanító hűtött levegőt fúj be a medencetérbe. A befújt levegő temperálásához léghevítők szükségesek a PC</a:t>
            </a:r>
            <a:r>
              <a:rPr lang="hu-HU" sz="1200" b="1" strike="sng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után, amelyek a fűtéshez szükséges hőt a légtechnikai fűtési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puffertárolóból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nyerik</a:t>
            </a:r>
          </a:p>
          <a:p>
            <a:pPr hangingPunct="0"/>
            <a:r>
              <a:rPr lang="hu-HU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épület </a:t>
            </a:r>
            <a:r>
              <a:rPr lang="hu-HU" sz="120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hővesztesége</a:t>
            </a:r>
            <a:r>
              <a:rPr lang="hu-HU" sz="120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				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27,8 kW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szellőzési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hőigénnyel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itt nem lett számolva, mert az a légtechnikánál jelentkezik.</a:t>
            </a: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medencék hőigénye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hőntartáskor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			40 kW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25 m-es úszómedence hőigénye felfűtéskor:		 140 kW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tanmedence felfűtési hőigénye: 			50 kW, azonban az egyidejűséget figyelembe véve külön beépített kapacitással nem kell számolni.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hmv-ellátás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hőigénye (38 °C kondenzációs hőmérséklet; 2000 literes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hmv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tároló): 		70 kW</a:t>
            </a:r>
          </a:p>
          <a:p>
            <a:pPr hangingPunct="0"/>
            <a:r>
              <a:rPr lang="hu-HU" sz="1200" b="1" i="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légtechnika hőigénye:</a:t>
            </a:r>
            <a:endParaRPr lang="hu-HU" sz="1200" b="1" i="1" kern="1200" cap="sm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VS-15-R-PH-T légkezelő fűtőegység teljesítménye: 		16,6 kW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hőszivattyú kondenzátoroldali hőmérséklete: 						50/40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°C.</a:t>
            </a: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B7BF2-60B9-4E62-967F-0244E11F7EF3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hu-HU" sz="1200" dirty="0" smtClean="0">
              <a:latin typeface="Arial" charset="0"/>
            </a:endParaRPr>
          </a:p>
          <a:p>
            <a:pPr eaLnBrk="0" hangingPunct="0"/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P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ldak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nt eml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thetn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 egy 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llod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t-ahol alacsony 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kletű fűt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sre vannak be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p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tve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lső 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 szab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lyoz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ssal. Az elők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tő konyha miatt 60</a:t>
            </a:r>
            <a:r>
              <a:rPr kumimoji="0" lang="hu-HU" sz="1200" baseline="30000" dirty="0" smtClean="0">
                <a:latin typeface="Palatino Linotype" pitchFamily="18" charset="0"/>
                <a:cs typeface="Times New Roman" pitchFamily="18" charset="0"/>
              </a:rPr>
              <a:t>0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C-os </a:t>
            </a:r>
            <a:r>
              <a:rPr kumimoji="0" lang="hu-HU" sz="1200" dirty="0" err="1" smtClean="0">
                <a:latin typeface="Palatino Linotype" pitchFamily="18" charset="0"/>
                <a:cs typeface="Times New Roman" pitchFamily="18" charset="0"/>
              </a:rPr>
              <a:t>HMV-re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van sz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g. </a:t>
            </a:r>
          </a:p>
          <a:p>
            <a:pPr eaLnBrk="0" hangingPunct="0"/>
            <a:endParaRPr kumimoji="0" lang="hu-HU" sz="1200" dirty="0" smtClean="0">
              <a:latin typeface="Arial" charset="0"/>
            </a:endParaRPr>
          </a:p>
          <a:p>
            <a:pPr eaLnBrk="0" hangingPunct="0"/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Egy ilyen estben 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ü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lső hőcser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lő alkalmaz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sakor csak 30-40</a:t>
            </a:r>
            <a:r>
              <a:rPr kumimoji="0" lang="hu-HU" sz="1200" baseline="30000" dirty="0" smtClean="0">
                <a:latin typeface="Palatino Linotype" pitchFamily="18" charset="0"/>
                <a:cs typeface="Times New Roman" pitchFamily="18" charset="0"/>
              </a:rPr>
              <a:t>0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 k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ö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ö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tti hőm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kletű </a:t>
            </a:r>
            <a:r>
              <a:rPr kumimoji="0" lang="hu-HU" sz="1200" dirty="0" err="1" smtClean="0">
                <a:latin typeface="Palatino Linotype" pitchFamily="18" charset="0"/>
                <a:cs typeface="Times New Roman" pitchFamily="18" charset="0"/>
              </a:rPr>
              <a:t>HMV-t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 lehetne elő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tani.  A megold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 ilyenkor az ,hogy külön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 c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lszerű be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tani a lehető legmagasabb kondenz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ci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ó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 hőfokszintre HMV elő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ll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í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ra. A kihaszn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lts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ga ennek a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nak 1/3-a a fűt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é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si hőszivatty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ú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k kihaszn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lts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g</a:t>
            </a:r>
            <a:r>
              <a:rPr kumimoji="0" lang="hu-HU" sz="1200" dirty="0" smtClean="0">
                <a:latin typeface="Cambria" pitchFamily="18" charset="0"/>
                <a:cs typeface="Times New Roman" pitchFamily="18" charset="0"/>
              </a:rPr>
              <a:t>á</a:t>
            </a:r>
            <a:r>
              <a:rPr kumimoji="0" lang="hu-HU" sz="1200" dirty="0" smtClean="0">
                <a:latin typeface="Palatino Linotype" pitchFamily="18" charset="0"/>
                <a:cs typeface="Times New Roman" pitchFamily="18" charset="0"/>
              </a:rPr>
              <a:t>nak!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hu-HU" sz="1200" dirty="0" smtClean="0">
                <a:latin typeface="Arial" charset="0"/>
              </a:rPr>
              <a:t>A család fejlesztés alatt!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F0AF-75F9-471C-B5A0-6204ADDF374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Gyakorlatilag minden fürdő esetén naponta jelentős mennyiséget képvisel ,a  20</a:t>
            </a:r>
            <a:r>
              <a:rPr lang="hu-HU" baseline="30000" dirty="0" smtClean="0"/>
              <a:t>0</a:t>
            </a:r>
            <a:r>
              <a:rPr lang="hu-HU" baseline="0" dirty="0" smtClean="0"/>
              <a:t>C feletti hőmérsékletű vizek kiengedése a természetbe.</a:t>
            </a:r>
          </a:p>
          <a:p>
            <a:r>
              <a:rPr lang="hu-HU" baseline="0" dirty="0" smtClean="0"/>
              <a:t>Ez tetemes ingyen energia elpocsékolását jelenti, holott ezen intézmények hőenergia szükséglete igen magas! A legtöbb esetben ezen energia szükségletet gázkazánok beépítésével biztosítják!</a:t>
            </a:r>
          </a:p>
          <a:p>
            <a:endParaRPr lang="hu-HU" dirty="0" smtClean="0"/>
          </a:p>
          <a:p>
            <a:r>
              <a:rPr lang="hu-HU" dirty="0" smtClean="0"/>
              <a:t>A  CO</a:t>
            </a:r>
            <a:r>
              <a:rPr lang="hu-HU" baseline="-25000" dirty="0" smtClean="0"/>
              <a:t>2 </a:t>
            </a:r>
            <a:r>
              <a:rPr lang="hu-HU" baseline="0" dirty="0" smtClean="0"/>
              <a:t> kibocsájtás csökkentés iránti igény,valamint az energiahordozók árának drasztikus növekedése mindinkább szükségessé teszi a tervezőmérnöki szemlélet megváltozását és a </a:t>
            </a:r>
            <a:r>
              <a:rPr lang="hu-HU" baseline="0" dirty="0" err="1" smtClean="0"/>
              <a:t>hulladékhő</a:t>
            </a:r>
            <a:r>
              <a:rPr lang="hu-HU" baseline="0" dirty="0" smtClean="0"/>
              <a:t> gazdaságos </a:t>
            </a:r>
            <a:r>
              <a:rPr lang="hu-HU" baseline="0" dirty="0" err="1" smtClean="0"/>
              <a:t>felhesználását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Emellett szintén szemléletváltást követel a szellőzési igények kielégítése. Jelenleg sok esetben a komfortbiztosítással nem indokolható mértékű szellőzési kapacitásokat terveznek be . Ez még nem is lenne gond ha ezen berendezések az igényeknek(</a:t>
            </a:r>
            <a:r>
              <a:rPr lang="hu-HU" baseline="0" dirty="0" err="1" smtClean="0"/>
              <a:t>bentartózkodó</a:t>
            </a:r>
            <a:r>
              <a:rPr lang="hu-HU" baseline="0" dirty="0" smtClean="0"/>
              <a:t> személyek száma) megfelelően szabályozottak lennének. (teljes kapacitású frisslevegős párátlanítás éjszaka.</a:t>
            </a:r>
          </a:p>
          <a:p>
            <a:pPr>
              <a:buFontTx/>
              <a:buChar char="-"/>
            </a:pP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Az üzemköltségek drasztikus emelkedése egyes helyeken a fürdők működtetését ellehetetleníti. 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: Nyírségi település 25*12m-es </a:t>
            </a:r>
            <a:r>
              <a:rPr lang="hu-HU" baseline="0" dirty="0" err="1" smtClean="0"/>
              <a:t>medenéjének</a:t>
            </a:r>
            <a:r>
              <a:rPr lang="hu-HU" baseline="0" dirty="0" smtClean="0"/>
              <a:t> üzeme.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komplex energetikai szemlélet (energiatudatos szemlélet) lényege, hogy az épület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hőellátásához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 elfolyó termálvíz hőjét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ún.magas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SPF értékű hőszivattyú betervezésével hasznosítsuk a lehető legmagasabb SPF értékkel,s egyben alacsony hőfokszintre szorítsuk az elfolyó termálvíz hőmérsékletét (12 °C),megszüntetve a környezet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hőszennyezését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beépített hőszivattyúkat a feladat és fűtési hőfokszintek alapján különválasztjuk, ezzel maximalizálva az elérhető SPF értéket: épület-fűtés, uszoda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hőntartás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hmv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valamint légtechnikai kalorifer fűtés.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hőszivattyú elpárolgási hőfokszintjét maximalizálva alakítsuk ki az elpárologtató oldali tápvíz hőfoklépcsőjét: speciális elpárologtató méretezéssel vagy külső hőcserélő méretezéssel.</a:t>
            </a:r>
          </a:p>
          <a:p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további lényeges szempont, hogy optimalizáljuk a beépített fűtési- és szellőzési teljesítményeket,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kapacitásokat: a felfűtési hőigény évente kétszer jelentkező igény, amelynek időpontját jól lehet tervezni. Amennyiben a medencék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felfŰtésének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időpontját fűtési szezonon kívül tervezzük, úgy az összes egyéb célra beépített kapacitás „szabad”, vagyis azokat a medencék felfűtésére lehet fordítani a komfortszint csökkenése nélkül.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párátlanító hőszivattyú alkalmazásával, és ezzel összhangban a külső szellőző levegő mennyiségének optimalizálásával töredékére csökkenthető a légtechnikai kalorifer fűtéséhez szükséges fűtési teljesítmény.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szabvány, az uszoda páramentesítéséhez egy légmennyiséget ír </a:t>
            </a:r>
            <a:r>
              <a:rPr lang="hu-HU" dirty="0" err="1" smtClean="0"/>
              <a:t>elõ</a:t>
            </a:r>
            <a:r>
              <a:rPr lang="hu-HU" dirty="0" smtClean="0"/>
              <a:t>, a </a:t>
            </a:r>
            <a:r>
              <a:rPr lang="hu-HU" dirty="0" err="1" smtClean="0"/>
              <a:t>hõszivattyú</a:t>
            </a:r>
            <a:r>
              <a:rPr lang="hu-HU" dirty="0" smtClean="0"/>
              <a:t> alkalmazása nem feltétlenül szükséges. A </a:t>
            </a:r>
            <a:r>
              <a:rPr lang="hu-HU" dirty="0" err="1" smtClean="0"/>
              <a:t>hõszivattyú</a:t>
            </a:r>
            <a:r>
              <a:rPr lang="hu-HU" dirty="0" smtClean="0"/>
              <a:t> alkalmazása energiagazdálkodási kérdés.</a:t>
            </a:r>
          </a:p>
          <a:p>
            <a:endParaRPr lang="hu-HU" dirty="0" smtClean="0"/>
          </a:p>
          <a:p>
            <a:r>
              <a:rPr lang="hu-HU" dirty="0" smtClean="0"/>
              <a:t>Friss </a:t>
            </a:r>
            <a:r>
              <a:rPr lang="hu-HU" dirty="0" err="1" smtClean="0"/>
              <a:t>levegõvel</a:t>
            </a:r>
            <a:r>
              <a:rPr lang="hu-HU" dirty="0" smtClean="0"/>
              <a:t> </a:t>
            </a:r>
            <a:r>
              <a:rPr lang="hu-HU" dirty="0" err="1" smtClean="0"/>
              <a:t>történõ</a:t>
            </a:r>
            <a:r>
              <a:rPr lang="hu-HU" dirty="0" smtClean="0"/>
              <a:t> </a:t>
            </a:r>
            <a:r>
              <a:rPr lang="hu-HU" dirty="0" err="1" smtClean="0"/>
              <a:t>szellõztetés</a:t>
            </a:r>
            <a:r>
              <a:rPr lang="hu-HU" dirty="0" smtClean="0"/>
              <a:t>: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 az eljárás viszonylag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egyszerû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kialakításhoz és olcsó beruházáshoz vezet, de magas üzemeltetési költségeket jelent.</a:t>
            </a:r>
          </a:p>
          <a:p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Visszakevert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levegõvel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szellõztetés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hu-HU" dirty="0" smtClean="0"/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visszakeverés mértékének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kötelezõ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friss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mennyiség szab határt, amely 20-40 m3/h/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értékre</a:t>
            </a:r>
          </a:p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vehetõ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fel. 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Visszakeveréses rendszerek szabályozását úgy alakítják ki, hogy a zsaluzat mindig a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fejlõdõ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pára</a:t>
            </a:r>
          </a:p>
          <a:p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mennyiségének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megfelelõ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frisslevegõt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engedi a medencetérbe jutni.</a:t>
            </a:r>
          </a:p>
          <a:p>
            <a:endParaRPr lang="hu-HU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Hõvisszanyerés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 elszívott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levegõbõl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az elfolyó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vizekbõl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hõszivattyús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levegõszárítás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energiaköltségeit csökkenteni lehet a távozó és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frisslevegõ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közötti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hõcserével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Egy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hõcsõ</a:t>
            </a:r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vagy egy lemezes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hõcserélõ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beépítésével az elpárologtató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elõtt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távozó (szárítandó)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elõhûthetjük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illetve a kondenzátor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elõtt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frisslevegõt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elõfûthetjük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Ezáltal a kompresszor teljesítményfelvétele nagymértékben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csökkenthetõ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hõszivattyús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hûtõkörfolyamatnak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uszodaklimatizálásnál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azért is nagy szerepe van, mert az</a:t>
            </a:r>
          </a:p>
          <a:p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uszoda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levegõjét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nemcsak </a:t>
            </a:r>
            <a:r>
              <a:rPr lang="hu-HU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frisslevegõ</a:t>
            </a:r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bevezetésével  lehet szárazabbá tenni, hanem a nedvesség</a:t>
            </a:r>
          </a:p>
          <a:p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kondenzálásával is.</a:t>
            </a:r>
          </a:p>
          <a:p>
            <a:endParaRPr lang="hu-HU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hagyományos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szellõztetéssel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szemben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lényegesen alacsonyabb energiafelhasználás szükséges  az uszoda páramentesítéséhez, az uszodából elszívott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hõszivattyúval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harmatpont alá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hûtésével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Ezután az így kiszárított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saját –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lehûtésnél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elvont –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hõjével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visszafûtve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minden energiaveszteség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nélkül.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hõszivattyú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mûködtetéséhez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szükséges befektetett energia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hõvisszanyerésként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áll rendelkezésre.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uszoda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levegõjének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frissítéséhez, meghatározott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külsõlevegõ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hányad bekeverése (higiéniai okokból)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lehetséges.”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Menerga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kézikönyv.</a:t>
            </a:r>
            <a:endParaRPr lang="hu-HU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b="1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Megjegyzés.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Nyíradony:</a:t>
            </a:r>
          </a:p>
          <a:p>
            <a:r>
              <a:rPr lang="en-US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medencetér</a:t>
            </a:r>
            <a:r>
              <a:rPr lang="en-US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párátlanítása</a:t>
            </a:r>
            <a:r>
              <a:rPr lang="en-US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hu-HU" sz="1200" b="1" kern="1200" cap="sm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jelenlegi rendszerben  2db  9000m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/h-s, valamint 2db 3500m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/h-s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hővisszanyerővel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ellátott frisslevegős légkezelő berendezés látja el a párátlanítási feladatot. A 25000 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/h- frisslevegővel  a pára rejtett hője teljes egészében távozik az épületből,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-hűl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medence vize-amelyet mégy nyári üzemmódban is folyamatosan pótolni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kell.-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Jelen esettben gázkazánokkal termelt hő segítségével.  Téli üzemmódban ezen kívül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hővisszanyerővel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12-15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hőmérsékletre  felmelegített  igen nagy mennyiségű levegőt 30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hőmérsékletre kell megemelni. Ehhez a 4db beépített légkezelőbe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480kW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teljesítményű kalorifer van beépítve. Ez csak a levegő hőmérsékletét hivatott a téli körülmények között értéken tartani.  Ehhez jön még a medencevíz fűtési igényére beépített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 kW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fűtési teljesítmény.,valamint a medencetér fűtésére beépített 40kW teljesítmény.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medencetér fűtési energia ellátására így a jelenlegi rendszerben összesen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790 kW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beépített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hőteljesítmény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áll rendelkezésre.</a:t>
            </a:r>
          </a:p>
          <a:p>
            <a:r>
              <a:rPr lang="hu-HU" sz="1200" b="1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Átalakítás a medence szellőző gépházban: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jelenleg beépített 4 db szellőző gépből 3 db kiépítésre kerül . A megmaradó 1db 3500m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/h-s készülék látja el a 20m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/h/fő légszükségletet a PC párátlanítókkal sorba kötve.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Ennek megfelelően a szükséges frisslevegő cserét 33kW beépített fűtési teljesítménnyel a 3500m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 levegő szállítású  Rosenberg légkezelő látja el.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PC medence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kondícionálók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légfűtésére –kizárólag medencevíz fűtő üzemmódban-60kW fűtési teljesítmény szükséges. A PC-k kimenő fűtési teljesítménye 3*22,9kW=68,7 kW. Ez a párából elvont hőből és a kompresszor hajtásához szükséges elektromos teljesítmény igényből (3*4,4kW=13,2 kW) tevődik össze. A PC tehát üzeme közben vagy a levegőt,vagy a medence vizét  fűti 68,7 kW teljesítménnyel.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A6E7-16E0-44EA-9ADF-B2ECC60CF9CE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F2769F-8200-4809-8E5F-B072ACF17968}" type="datetimeFigureOut">
              <a:rPr lang="hu-HU" smtClean="0"/>
              <a:pPr/>
              <a:t>2013.05.17.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64F03-64B1-4AD6-9E67-E061AB73F12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857233"/>
            <a:ext cx="8243918" cy="2857519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Palatino Linotype" pitchFamily="18" charset="0"/>
              </a:rPr>
              <a:t>A fürdőkben megvalósítható energetikai fejlesztési lehetőségek</a:t>
            </a:r>
            <a:endParaRPr lang="hu-HU" sz="4800" dirty="0">
              <a:latin typeface="Palatino Linotype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757246"/>
          </a:xfrm>
        </p:spPr>
        <p:txBody>
          <a:bodyPr/>
          <a:lstStyle/>
          <a:p>
            <a:r>
              <a:rPr lang="hu-HU" dirty="0"/>
              <a:t>Fodor Zoltán, GEOWATT Kft.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76470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 Az energiatudatos szemlélet elemei.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hu-HU" dirty="0" smtClean="0"/>
              <a:t>A párátlanítás energiatakarékos megoldása</a:t>
            </a:r>
          </a:p>
          <a:p>
            <a:pPr lvl="1"/>
            <a:r>
              <a:rPr lang="hu-HU" dirty="0" smtClean="0"/>
              <a:t>Kombinált –párátlanító szellőztető- uszodai párátlanítók alkalmazása.</a:t>
            </a:r>
          </a:p>
          <a:p>
            <a:pPr lvl="1">
              <a:buNone/>
            </a:pPr>
            <a:r>
              <a:rPr lang="hu-HU" dirty="0" smtClean="0"/>
              <a:t>A legfőbb szempont: </a:t>
            </a:r>
          </a:p>
          <a:p>
            <a:pPr lvl="1">
              <a:buNone/>
            </a:pPr>
            <a:r>
              <a:rPr lang="hu-HU" b="1" dirty="0" smtClean="0"/>
              <a:t>Csak annyi külső(friss) levegőt engedjünk az uszodába,amely a komfortérzet fenntartásához feltétlenül szükséges!</a:t>
            </a:r>
          </a:p>
          <a:p>
            <a:pPr lvl="1"/>
            <a:r>
              <a:rPr lang="hu-HU" dirty="0" smtClean="0"/>
              <a:t>.Célszerű a </a:t>
            </a:r>
            <a:r>
              <a:rPr lang="hu-HU" dirty="0" err="1" smtClean="0"/>
              <a:t>hővisszanyeréssel</a:t>
            </a:r>
            <a:r>
              <a:rPr lang="hu-HU" dirty="0" smtClean="0"/>
              <a:t> ellátott,visszakeveréses  és hőszivattyús(kompresszoros) párátlanítók alkalmazása.</a:t>
            </a:r>
          </a:p>
          <a:p>
            <a:pPr lvl="1"/>
            <a:r>
              <a:rPr lang="hu-HU" dirty="0" smtClean="0"/>
              <a:t>Kisebb rendszereknél hatékony megoldás a </a:t>
            </a:r>
            <a:r>
              <a:rPr lang="hu-HU" dirty="0" err="1" smtClean="0"/>
              <a:t>hővisszanyeréssel</a:t>
            </a:r>
            <a:r>
              <a:rPr lang="hu-HU" dirty="0" smtClean="0"/>
              <a:t> ellátott légkezelő és csak belső levegővel dolgozó párátlanító hőszivattyú alkalmazása.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1.3. Az uszoda párátlanítás energiatudatos megoldása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11824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modern, energiatakarékos gépészeti berendezések alkalmazása nélkül, ma már elképzelhetetlen egy uszoda gazdaságos üzemeltetése.</a:t>
            </a:r>
          </a:p>
          <a:p>
            <a:r>
              <a:rPr lang="hu-HU" sz="1800" dirty="0" smtClean="0"/>
              <a:t>VDI 2089 tervezési segédletre épül. (</a:t>
            </a:r>
            <a:r>
              <a:rPr lang="hu-HU" sz="1800" dirty="0" err="1" smtClean="0"/>
              <a:t>lev.hőm</a:t>
            </a:r>
            <a:r>
              <a:rPr lang="hu-HU" sz="1800" dirty="0" smtClean="0"/>
              <a:t>. 2-4K </a:t>
            </a:r>
            <a:r>
              <a:rPr lang="hu-HU" sz="1800" dirty="0" err="1" smtClean="0"/>
              <a:t>val</a:t>
            </a:r>
            <a:r>
              <a:rPr lang="hu-HU" sz="1800" dirty="0" smtClean="0"/>
              <a:t> magasabb,mint,a víz. Max 34C)</a:t>
            </a:r>
          </a:p>
          <a:p>
            <a:r>
              <a:rPr lang="hu-HU" sz="1800" dirty="0" smtClean="0"/>
              <a:t>Relatív páratartalom 40-64%</a:t>
            </a:r>
          </a:p>
          <a:p>
            <a:r>
              <a:rPr lang="hu-HU" sz="1800" dirty="0" smtClean="0"/>
              <a:t>Kötelező frisslevegő mennyiség: 20-40 m3/h/</a:t>
            </a:r>
            <a:r>
              <a:rPr lang="hu-HU" sz="1800" dirty="0" err="1" smtClean="0"/>
              <a:t>fõ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4" name="Kép 3" descr="Dan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284984"/>
            <a:ext cx="594045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/>
              <a:t>1.3. Az uszoda párátlanítás energiatudatos megoldása</a:t>
            </a:r>
            <a:endParaRPr lang="hu-HU" sz="4000" dirty="0"/>
          </a:p>
        </p:txBody>
      </p:sp>
      <p:pic>
        <p:nvPicPr>
          <p:cNvPr id="7" name="Tartalom helye 6" descr="Dant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5915000" cy="2952328"/>
          </a:xfrm>
        </p:spPr>
      </p:pic>
      <p:pic>
        <p:nvPicPr>
          <p:cNvPr id="9" name="Kép 8" descr="Dant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980728"/>
            <a:ext cx="5040560" cy="284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 Az uszoda párátlanítás energiatudatos megoldása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Példa</a:t>
            </a:r>
          </a:p>
          <a:p>
            <a:pPr lvl="1"/>
            <a:r>
              <a:rPr lang="hu-HU" sz="1800" dirty="0" smtClean="0"/>
              <a:t>25m*12m-es kútvizes medence</a:t>
            </a:r>
          </a:p>
          <a:p>
            <a:pPr lvl="1"/>
            <a:r>
              <a:rPr lang="hu-HU" sz="1800" dirty="0" smtClean="0"/>
              <a:t>25000m</a:t>
            </a:r>
            <a:r>
              <a:rPr lang="hu-HU" sz="1800" baseline="30000" dirty="0" smtClean="0"/>
              <a:t>3</a:t>
            </a:r>
            <a:r>
              <a:rPr lang="hu-HU" sz="1800" dirty="0" smtClean="0"/>
              <a:t>/h-s  frisslevegős légkezelő, 480 kW teljesítményű kaloriferrel</a:t>
            </a:r>
          </a:p>
          <a:p>
            <a:pPr lvl="1"/>
            <a:r>
              <a:rPr lang="hu-HU" sz="1800" dirty="0" smtClean="0"/>
              <a:t>Medencevíz fűtésére: 270 kW, medencetér fűtésére: 40 kW</a:t>
            </a:r>
          </a:p>
          <a:p>
            <a:pPr lvl="1"/>
            <a:r>
              <a:rPr lang="hu-HU" sz="1800" dirty="0" smtClean="0"/>
              <a:t>Összes </a:t>
            </a:r>
            <a:r>
              <a:rPr lang="hu-HU" sz="1800" dirty="0" err="1" smtClean="0"/>
              <a:t>hőteljesítmény</a:t>
            </a:r>
            <a:r>
              <a:rPr lang="hu-HU" sz="1800" dirty="0" smtClean="0"/>
              <a:t> igény: 790 kW!</a:t>
            </a:r>
          </a:p>
          <a:p>
            <a:r>
              <a:rPr lang="hu-HU" sz="2400" dirty="0" err="1" smtClean="0"/>
              <a:t>-Hőszivattyús</a:t>
            </a:r>
            <a:r>
              <a:rPr lang="hu-HU" sz="2400" dirty="0" smtClean="0"/>
              <a:t> párátlanítással</a:t>
            </a:r>
          </a:p>
          <a:p>
            <a:pPr lvl="1"/>
            <a:r>
              <a:rPr lang="hu-HU" sz="2200" dirty="0" smtClean="0"/>
              <a:t>20</a:t>
            </a:r>
            <a:r>
              <a:rPr lang="hu-HU" sz="2000" dirty="0" smtClean="0"/>
              <a:t>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/h/fő légszükségletet  megmaradó 1db 3500m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/h-s készülék látja el,</a:t>
            </a:r>
            <a:r>
              <a:rPr lang="hu-HU" sz="2000" b="1" dirty="0" smtClean="0"/>
              <a:t>33 kW </a:t>
            </a:r>
            <a:r>
              <a:rPr lang="hu-HU" sz="2000" dirty="0" smtClean="0"/>
              <a:t>beépített kalorifer teljesítménnyel.</a:t>
            </a:r>
          </a:p>
          <a:p>
            <a:pPr lvl="1"/>
            <a:r>
              <a:rPr lang="hu-HU" sz="2000" dirty="0" smtClean="0"/>
              <a:t>A hőszivattyús medence </a:t>
            </a:r>
            <a:r>
              <a:rPr lang="hu-HU" sz="2000" dirty="0" err="1" smtClean="0"/>
              <a:t>kondícionálók</a:t>
            </a:r>
            <a:r>
              <a:rPr lang="hu-HU" sz="2000" dirty="0" smtClean="0"/>
              <a:t> (2db PC-75)légfűtésére-kizárólag  medencevíz fűtési üzemmódban </a:t>
            </a:r>
            <a:r>
              <a:rPr lang="hu-HU" sz="2000" b="1" dirty="0" smtClean="0"/>
              <a:t>60kW</a:t>
            </a:r>
            <a:r>
              <a:rPr lang="hu-HU" sz="2000" dirty="0" smtClean="0"/>
              <a:t> fűtési </a:t>
            </a:r>
            <a:r>
              <a:rPr lang="hu-HU" sz="2000" dirty="0" err="1" smtClean="0"/>
              <a:t>telj.szükséges</a:t>
            </a:r>
            <a:endParaRPr lang="hu-HU" sz="2000" dirty="0" smtClean="0"/>
          </a:p>
          <a:p>
            <a:pPr lvl="1"/>
            <a:r>
              <a:rPr lang="hu-HU" sz="2000" dirty="0" smtClean="0"/>
              <a:t>A PC-k  üzemük közben vagy a levegőt,vagy a medence vizét  fűtik 68,7 kW teljesítménnyel.,amely a  párából elvont hőből és a kompresszor hajtásához szükséges teljesítményből áll.</a:t>
            </a:r>
          </a:p>
          <a:p>
            <a:pPr lvl="1"/>
            <a:r>
              <a:rPr lang="hu-HU" sz="2200" b="1" i="1" cap="small" dirty="0" smtClean="0"/>
              <a:t>Az 5%-os napi </a:t>
            </a:r>
            <a:r>
              <a:rPr lang="hu-HU" sz="2200" b="1" i="1" cap="small" dirty="0" err="1" smtClean="0"/>
              <a:t>vízcsre</a:t>
            </a:r>
            <a:r>
              <a:rPr lang="hu-HU" sz="2200" b="1" i="1" cap="small" dirty="0" smtClean="0"/>
              <a:t> fűtési teljesítmény igénye:</a:t>
            </a:r>
          </a:p>
          <a:p>
            <a:pPr lvl="1"/>
            <a:r>
              <a:rPr lang="hu-HU" sz="2200" dirty="0" smtClean="0"/>
              <a:t>A napi vízcsere:</a:t>
            </a:r>
            <a:r>
              <a:rPr lang="hu-HU" sz="2200" dirty="0" smtClean="0">
                <a:sym typeface="Symbol"/>
              </a:rPr>
              <a:t></a:t>
            </a:r>
            <a:r>
              <a:rPr lang="hu-HU" sz="2200" dirty="0" smtClean="0"/>
              <a:t>35m</a:t>
            </a:r>
            <a:r>
              <a:rPr lang="hu-HU" sz="2200" baseline="30000" dirty="0" smtClean="0"/>
              <a:t>3</a:t>
            </a:r>
            <a:r>
              <a:rPr lang="hu-HU" sz="2200" dirty="0" smtClean="0"/>
              <a:t> 10</a:t>
            </a:r>
            <a:r>
              <a:rPr lang="hu-HU" sz="2200" baseline="30000" dirty="0" smtClean="0"/>
              <a:t>0</a:t>
            </a:r>
            <a:r>
              <a:rPr lang="hu-HU" sz="2200" dirty="0" smtClean="0"/>
              <a:t>C-os víz,  amelyet 28</a:t>
            </a:r>
            <a:r>
              <a:rPr lang="hu-HU" sz="2200" baseline="30000" dirty="0" smtClean="0"/>
              <a:t>0</a:t>
            </a:r>
            <a:r>
              <a:rPr lang="hu-HU" sz="2200" dirty="0" smtClean="0"/>
              <a:t>C-ra kell felmelegíteni. A </a:t>
            </a:r>
            <a:r>
              <a:rPr lang="hu-HU" sz="2200" dirty="0" smtClean="0">
                <a:sym typeface="Symbol"/>
              </a:rPr>
              <a:t></a:t>
            </a:r>
            <a:r>
              <a:rPr lang="hu-HU" sz="2200" baseline="-25000" dirty="0" smtClean="0"/>
              <a:t>t</a:t>
            </a:r>
            <a:r>
              <a:rPr lang="hu-HU" sz="2200" dirty="0" smtClean="0"/>
              <a:t>=18</a:t>
            </a:r>
            <a:r>
              <a:rPr lang="hu-HU" sz="2200" baseline="30000" dirty="0" smtClean="0"/>
              <a:t>0</a:t>
            </a:r>
            <a:r>
              <a:rPr lang="hu-HU" sz="2200" dirty="0" smtClean="0"/>
              <a:t>C. Q=735 kWh/nap. Ez alapján a medence </a:t>
            </a:r>
            <a:r>
              <a:rPr lang="hu-HU" sz="2200" dirty="0" err="1" smtClean="0"/>
              <a:t>hőntartás</a:t>
            </a:r>
            <a:r>
              <a:rPr lang="hu-HU" sz="2200" dirty="0" smtClean="0"/>
              <a:t> szükséges fűtési teljesítmény igénye: </a:t>
            </a:r>
            <a:r>
              <a:rPr lang="hu-HU" sz="2200" b="1" dirty="0" smtClean="0"/>
              <a:t>30kW!</a:t>
            </a:r>
            <a:r>
              <a:rPr lang="hu-HU" sz="2200" dirty="0" smtClean="0"/>
              <a:t> </a:t>
            </a:r>
          </a:p>
          <a:p>
            <a:pPr marL="92075" lvl="1" indent="174625"/>
            <a:r>
              <a:rPr lang="hu-HU" sz="2600" dirty="0" smtClean="0"/>
              <a:t>A teljesítmény igény megtakarítás: </a:t>
            </a:r>
            <a:r>
              <a:rPr lang="hu-HU" sz="2600" b="1" dirty="0" smtClean="0"/>
              <a:t>660 kW</a:t>
            </a:r>
            <a:r>
              <a:rPr lang="hu-HU" sz="2600" dirty="0" smtClean="0"/>
              <a:t> !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/>
              <a:t>NORDIC PC75 </a:t>
            </a:r>
            <a:r>
              <a:rPr lang="hu-HU" sz="4000" dirty="0" err="1" smtClean="0"/>
              <a:t>medencekondícionáló</a:t>
            </a:r>
            <a:r>
              <a:rPr lang="hu-HU" sz="4000" dirty="0" smtClean="0"/>
              <a:t> hőszivattyú</a:t>
            </a:r>
            <a:endParaRPr lang="hu-HU" sz="4000" dirty="0"/>
          </a:p>
        </p:txBody>
      </p:sp>
      <p:pic>
        <p:nvPicPr>
          <p:cNvPr id="5" name="Tartalom helye 4" descr="PC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19175" cy="5124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Az elfolyó termál </a:t>
            </a:r>
            <a:r>
              <a:rPr lang="hu-HU" sz="3600" b="1" dirty="0" err="1" smtClean="0"/>
              <a:t>hulladékhő</a:t>
            </a:r>
            <a:r>
              <a:rPr lang="hu-HU" sz="3600" b="1" dirty="0" smtClean="0"/>
              <a:t>, illetve </a:t>
            </a:r>
            <a:r>
              <a:rPr lang="hu-HU" sz="3600" b="1" dirty="0" err="1" smtClean="0"/>
              <a:t>termálhő</a:t>
            </a:r>
            <a:r>
              <a:rPr lang="hu-HU" sz="3600" b="1" dirty="0" smtClean="0"/>
              <a:t> hasznosítása hőszivattyúkkal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/>
          <a:lstStyle/>
          <a:p>
            <a:r>
              <a:rPr lang="hu-HU" dirty="0" smtClean="0"/>
              <a:t>Az elsőként megvizsgálandó szempontok:</a:t>
            </a:r>
          </a:p>
          <a:p>
            <a:pPr lvl="1"/>
            <a:r>
              <a:rPr lang="hu-HU" dirty="0" smtClean="0"/>
              <a:t>Honnan tudjuk biztosítani a szükséges hőmennyiséget,és milyen hőfokszinten</a:t>
            </a:r>
          </a:p>
          <a:p>
            <a:pPr lvl="1"/>
            <a:r>
              <a:rPr lang="hu-HU" dirty="0" smtClean="0"/>
              <a:t>Milyen célra kell biztosítani a hőt, és milyen </a:t>
            </a:r>
            <a:r>
              <a:rPr lang="hu-HU" dirty="0" err="1" smtClean="0"/>
              <a:t>max</a:t>
            </a:r>
            <a:r>
              <a:rPr lang="hu-HU" dirty="0" smtClean="0"/>
              <a:t>. hőfokszinten.</a:t>
            </a:r>
          </a:p>
          <a:p>
            <a:r>
              <a:rPr lang="hu-HU" dirty="0" smtClean="0"/>
              <a:t>A rendelkezésre álló és szükséges kapacitások összhangjának ellenőrzése.</a:t>
            </a:r>
          </a:p>
          <a:p>
            <a:pPr lvl="1"/>
            <a:r>
              <a:rPr lang="hu-HU" dirty="0" smtClean="0"/>
              <a:t>A szükséges </a:t>
            </a:r>
            <a:r>
              <a:rPr lang="hu-HU" dirty="0" err="1" smtClean="0"/>
              <a:t>hőteljesítményű</a:t>
            </a:r>
            <a:r>
              <a:rPr lang="hu-HU" dirty="0" smtClean="0"/>
              <a:t> és tervezett típusú hőszivattyúk tömegáram igénye.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Az alkalmazni kívánt hőszivattyúk paraméterei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</a:rPr>
              <a:t>Meg kell vizsgálni,hogy alkalmasak-e a feladat megfelelő szintű ellátására.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6876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A hőszivattyúk alkalmazhatósága magas hőmérsékletű vizek hasznosítására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55840"/>
          </a:xfrm>
        </p:spPr>
        <p:txBody>
          <a:bodyPr/>
          <a:lstStyle/>
          <a:p>
            <a:pPr lvl="1"/>
            <a:r>
              <a:rPr lang="hu-HU" dirty="0" smtClean="0"/>
              <a:t>A hőszivattyúk alkalmazhatósági tartománya</a:t>
            </a:r>
          </a:p>
          <a:p>
            <a:pPr lvl="1"/>
            <a:endParaRPr lang="hu-HU" dirty="0" smtClean="0"/>
          </a:p>
        </p:txBody>
      </p:sp>
      <p:pic>
        <p:nvPicPr>
          <p:cNvPr id="5" name="Kép 4" descr="légtechnj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6448331" cy="300970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479715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 ZP72 KCE-TFD légtechnikai alkalmazásra szánt kompresszor</a:t>
            </a:r>
          </a:p>
          <a:p>
            <a:endParaRPr lang="hu-HU" dirty="0" smtClean="0"/>
          </a:p>
          <a:p>
            <a:r>
              <a:rPr lang="hu-HU" dirty="0" smtClean="0"/>
              <a:t>Egy ilyen kompresszorral szerelt hőszivattyú </a:t>
            </a:r>
            <a:r>
              <a:rPr lang="hu-HU" dirty="0" err="1" smtClean="0"/>
              <a:t>max</a:t>
            </a:r>
            <a:r>
              <a:rPr lang="hu-HU" dirty="0" smtClean="0"/>
              <a:t>. 18-19</a:t>
            </a:r>
            <a:r>
              <a:rPr lang="hu-HU" baseline="30000" dirty="0" smtClean="0"/>
              <a:t>0</a:t>
            </a:r>
            <a:r>
              <a:rPr lang="hu-HU" dirty="0" smtClean="0"/>
              <a:t>C hőmérsékletű vizet tud hasznosítani. Magasabb  </a:t>
            </a:r>
            <a:r>
              <a:rPr lang="hu-HU" dirty="0" err="1" smtClean="0"/>
              <a:t>vízhőm</a:t>
            </a:r>
            <a:r>
              <a:rPr lang="hu-HU" dirty="0" smtClean="0"/>
              <a:t>. esetén a COP nem nő, üzemzavar állhat elő.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2474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3600" b="1" dirty="0" smtClean="0">
                <a:solidFill>
                  <a:schemeClr val="tx2"/>
                </a:solidFill>
                <a:latin typeface="+mj-lt"/>
              </a:rPr>
              <a:t>A hőszivattyúk alkalmazhatósági tartománya</a:t>
            </a:r>
            <a:endParaRPr lang="hu-HU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Tartalom helye 3" descr="Fűtés EV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6008606" cy="2762185"/>
          </a:xfrm>
        </p:spPr>
      </p:pic>
      <p:sp>
        <p:nvSpPr>
          <p:cNvPr id="6" name="Szövegdoboz 5"/>
          <p:cNvSpPr txBox="1"/>
          <p:nvPr/>
        </p:nvSpPr>
        <p:spPr>
          <a:xfrm>
            <a:off x="6444208" y="1124745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Copeland</a:t>
            </a:r>
            <a:r>
              <a:rPr lang="hu-HU" dirty="0" smtClean="0"/>
              <a:t> ZH13KVE-TFD (R407C) kompresszor </a:t>
            </a:r>
          </a:p>
          <a:p>
            <a:r>
              <a:rPr lang="hu-HU" dirty="0" smtClean="0"/>
              <a:t>alkalmazhatósági tartománya</a:t>
            </a:r>
          </a:p>
          <a:p>
            <a:r>
              <a:rPr lang="hu-HU" dirty="0" smtClean="0"/>
              <a:t>17,5/66,7</a:t>
            </a:r>
            <a:r>
              <a:rPr lang="hu-HU" baseline="30000" dirty="0" smtClean="0"/>
              <a:t>0</a:t>
            </a:r>
            <a:r>
              <a:rPr lang="hu-HU" dirty="0" smtClean="0"/>
              <a:t>C-on a   COP= 3,8</a:t>
            </a:r>
          </a:p>
          <a:p>
            <a:r>
              <a:rPr lang="hu-HU" dirty="0" smtClean="0"/>
              <a:t>Egy ilyen kompresszorral szerelt  hőszivattyú  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1520" y="40050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medencét 40</a:t>
            </a:r>
            <a:r>
              <a:rPr lang="hu-HU" baseline="30000" dirty="0" smtClean="0"/>
              <a:t>0</a:t>
            </a:r>
            <a:r>
              <a:rPr lang="hu-HU" dirty="0" smtClean="0"/>
              <a:t>C-os hőfokszinten COP=6,5-el képes fűteni.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115064" cy="1071522"/>
          </a:xfrm>
        </p:spPr>
        <p:txBody>
          <a:bodyPr>
            <a:noAutofit/>
          </a:bodyPr>
          <a:lstStyle/>
          <a:p>
            <a:pPr lvl="1" algn="ctr"/>
            <a:r>
              <a:rPr lang="hu-HU" sz="3600" b="1" dirty="0" smtClean="0">
                <a:solidFill>
                  <a:schemeClr val="tx2"/>
                </a:solidFill>
                <a:latin typeface="+mj-lt"/>
              </a:rPr>
              <a:t>A hőfokszint beállításának  technikai megoldása.</a:t>
            </a:r>
            <a:endParaRPr lang="hu-HU" sz="3600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/>
          <a:lstStyle/>
          <a:p>
            <a:r>
              <a:rPr lang="hu-HU" dirty="0" err="1" smtClean="0"/>
              <a:t>-Amennyiben</a:t>
            </a:r>
            <a:r>
              <a:rPr lang="hu-HU" dirty="0" smtClean="0"/>
              <a:t> 10</a:t>
            </a:r>
            <a:r>
              <a:rPr lang="hu-HU" baseline="30000" dirty="0" smtClean="0"/>
              <a:t>0</a:t>
            </a:r>
            <a:r>
              <a:rPr lang="hu-HU" dirty="0" smtClean="0"/>
              <a:t>C ,vagy magasabb hőfokszintű elfolyó víz áll rendelkezésre,akkor elsődlegesen ennek hasznosításában kell gondolkodni!</a:t>
            </a:r>
          </a:p>
          <a:p>
            <a:r>
              <a:rPr lang="hu-HU" sz="2000" dirty="0" err="1" smtClean="0"/>
              <a:t>Vaporline</a:t>
            </a:r>
            <a:r>
              <a:rPr lang="hu-HU" sz="2000" dirty="0" smtClean="0"/>
              <a:t> GBI66-HW  25/50</a:t>
            </a:r>
            <a:r>
              <a:rPr lang="hu-HU" sz="2000" baseline="30000" dirty="0" smtClean="0"/>
              <a:t>0</a:t>
            </a:r>
            <a:r>
              <a:rPr lang="hu-HU" sz="2000" dirty="0" smtClean="0"/>
              <a:t>C  elpárologtatási telj.: 99,0 kW ,COP=5,8 ; m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=  3,4 l/s</a:t>
            </a:r>
          </a:p>
          <a:p>
            <a:endParaRPr lang="hu-HU" dirty="0"/>
          </a:p>
        </p:txBody>
      </p:sp>
      <p:pic>
        <p:nvPicPr>
          <p:cNvPr id="4" name="Kép 3" descr="hő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689927"/>
            <a:ext cx="5911273" cy="316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1214446"/>
          </a:xfrm>
        </p:spPr>
        <p:txBody>
          <a:bodyPr>
            <a:normAutofit fontScale="90000"/>
          </a:bodyPr>
          <a:lstStyle/>
          <a:p>
            <a:pPr lvl="2" algn="ctr"/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célszerűen</a:t>
            </a: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</a:rPr>
              <a:t> alkalmazható hőszivattyúk technikai követelményei.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6900882" cy="171451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közbenső hőcserélővel  zárt a rendszer</a:t>
            </a:r>
          </a:p>
          <a:p>
            <a:pPr lvl="1"/>
            <a:r>
              <a:rPr lang="hu-HU" dirty="0" smtClean="0"/>
              <a:t>Milyen hőszivattyút válasszunk?</a:t>
            </a:r>
          </a:p>
          <a:p>
            <a:pPr lvl="1"/>
            <a:r>
              <a:rPr lang="hu-HU" dirty="0" smtClean="0"/>
              <a:t>Víz-víz?</a:t>
            </a:r>
          </a:p>
          <a:p>
            <a:pPr lvl="1"/>
            <a:r>
              <a:rPr lang="hu-HU" dirty="0" smtClean="0"/>
              <a:t>Folyadék víz?</a:t>
            </a:r>
            <a:endParaRPr lang="hu-HU" dirty="0"/>
          </a:p>
        </p:txBody>
      </p:sp>
      <p:pic>
        <p:nvPicPr>
          <p:cNvPr id="4" name="Kép 3" descr="hő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00372"/>
            <a:ext cx="4429156" cy="22587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29190" y="2428868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Víz-víz hőszivattyú a  megfelelő, de a elpárologtató körét fagyállósítani célszerű,mert a kútoldali szivattyú meghibásodása problémát okozhat!!</a:t>
            </a:r>
          </a:p>
          <a:p>
            <a:r>
              <a:rPr lang="hu-HU" sz="2000" dirty="0" err="1" smtClean="0"/>
              <a:t>Presszosztát</a:t>
            </a:r>
            <a:r>
              <a:rPr lang="hu-HU" sz="2000" dirty="0" smtClean="0"/>
              <a:t> beállítást ellenőrizni!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5786" y="550070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Zárt szondás hőszivattyú választás esetén az alacsony oldali </a:t>
            </a:r>
            <a:r>
              <a:rPr lang="hu-HU" sz="2000" dirty="0" err="1" smtClean="0"/>
              <a:t>presszosztátot</a:t>
            </a:r>
            <a:r>
              <a:rPr lang="hu-HU" sz="2000" dirty="0" smtClean="0"/>
              <a:t> mindenképp  </a:t>
            </a:r>
            <a:r>
              <a:rPr lang="hu-HU" sz="2000" baseline="30000" dirty="0" smtClean="0"/>
              <a:t>0</a:t>
            </a:r>
            <a:r>
              <a:rPr lang="hu-HU" sz="2000" dirty="0" smtClean="0"/>
              <a:t>C-fok fölé kell állítani!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Hőszivattyúk működése ,főbb paraméterei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720080"/>
          </a:xfrm>
        </p:spPr>
        <p:txBody>
          <a:bodyPr/>
          <a:lstStyle/>
          <a:p>
            <a:r>
              <a:rPr lang="hu-HU" sz="1800" dirty="0" smtClean="0">
                <a:latin typeface="+mj-lt"/>
              </a:rPr>
              <a:t>A kompresszoros hőszivattyú körfolyamata</a:t>
            </a:r>
          </a:p>
          <a:p>
            <a:pPr>
              <a:buNone/>
            </a:pPr>
            <a:r>
              <a:rPr lang="hu-HU" sz="1800" dirty="0" smtClean="0">
                <a:latin typeface="+mj-lt"/>
              </a:rPr>
              <a:t>	/Egyfokozatú kompresszoros fojtásos,száraz ciklus/ </a:t>
            </a:r>
            <a:endParaRPr lang="hu-HU" dirty="0"/>
          </a:p>
        </p:txBody>
      </p:sp>
      <p:pic>
        <p:nvPicPr>
          <p:cNvPr id="5" name="Kép 4" descr="körfolya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842327" cy="254923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39952" y="2564904"/>
            <a:ext cx="482453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 </a:t>
            </a:r>
            <a:r>
              <a:rPr kumimoji="0" 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COP</a:t>
            </a: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érték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hőszivattyú leadott fűtőteljesítményének és effektív teljesítményfelvételének az aránya.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Coefficient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Performance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COP= Hasznos 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telj.W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hu-H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telj.felvétel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COP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hu-H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/ (</a:t>
            </a:r>
            <a:r>
              <a:rPr kumimoji="0" lang="hu-H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hu-H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hu-H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hu-H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6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/>
              <a:t>SPF (SCOP)érték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6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11960" y="4653136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Szezonális teljesítmény faktor. Az épületbe egy szezonban bevitt fűtési energia mennyiség kWh/ az egy fűtési szezonban elfogyasztott elektromos energia mennyiséggel kWh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</a:rPr>
              <a:t> A célszerűen alkalmazható hőszivattyúk technikai követelményei.</a:t>
            </a:r>
            <a:endParaRPr lang="hu-H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257246" cy="37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95536" y="53012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Mint látható egy széles működési .</a:t>
            </a:r>
            <a:r>
              <a:rPr lang="hu-HU" sz="2400" dirty="0" err="1" smtClean="0"/>
              <a:t>tartományű</a:t>
            </a:r>
            <a:r>
              <a:rPr lang="hu-HU" sz="2400" dirty="0" smtClean="0"/>
              <a:t> hőszivattyú 50C-fokos vizet </a:t>
            </a:r>
            <a:r>
              <a:rPr lang="hu-HU" sz="2400" dirty="0" err="1" smtClean="0"/>
              <a:t>max</a:t>
            </a:r>
            <a:r>
              <a:rPr lang="hu-HU" sz="2400" dirty="0" smtClean="0"/>
              <a:t>. COP=5,19 értékkel tud előállítani .</a:t>
            </a:r>
          </a:p>
          <a:p>
            <a:r>
              <a:rPr lang="hu-HU" sz="2400" dirty="0" err="1" smtClean="0"/>
              <a:t>Vaporline</a:t>
            </a:r>
            <a:r>
              <a:rPr lang="hu-HU" sz="2400" dirty="0" smtClean="0"/>
              <a:t> GBI66-HW </a:t>
            </a:r>
            <a:r>
              <a:rPr lang="hu-HU" sz="2400" dirty="0" err="1" smtClean="0"/>
              <a:t>gőzbefecskendezéses</a:t>
            </a:r>
            <a:r>
              <a:rPr lang="hu-HU" sz="2400" dirty="0" smtClean="0"/>
              <a:t> kompresszorral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</a:rPr>
              <a:t> A célszerűen alkalmazható hőszivattyúk technikai követelményei</a:t>
            </a:r>
            <a:endParaRPr lang="hu-HU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062876" cy="36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23528" y="51571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átlagos 12,5C-fokos </a:t>
            </a:r>
            <a:r>
              <a:rPr lang="hu-HU" sz="2400" dirty="0" err="1" smtClean="0"/>
              <a:t>elpár</a:t>
            </a:r>
            <a:r>
              <a:rPr lang="hu-HU" sz="2400" dirty="0" smtClean="0"/>
              <a:t>. hőm. hőszivattyúval-bármilyen magas hőmérsékletű tápvíz áll rendelkezésre, 50C-fokos tápvíz előállításánál  a </a:t>
            </a:r>
            <a:r>
              <a:rPr lang="hu-HU" sz="2400" dirty="0" err="1" smtClean="0"/>
              <a:t>max.elérhető</a:t>
            </a:r>
            <a:r>
              <a:rPr lang="hu-HU" sz="2400" dirty="0" smtClean="0"/>
              <a:t> </a:t>
            </a:r>
            <a:r>
              <a:rPr lang="hu-HU" sz="2400" b="1" dirty="0" smtClean="0"/>
              <a:t>COP=4,34 </a:t>
            </a:r>
            <a:r>
              <a:rPr lang="hu-HU" b="1" dirty="0" smtClean="0"/>
              <a:t>!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4446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A célszerűen alkalmazható hőszivattyúk technikai követelményei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hu-H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Tartalom helye 6" descr="t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071546"/>
            <a:ext cx="8229600" cy="2928958"/>
          </a:xfrm>
        </p:spPr>
      </p:pic>
      <p:pic>
        <p:nvPicPr>
          <p:cNvPr id="8" name="Kép 7" descr="t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876"/>
            <a:ext cx="8215370" cy="29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09884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A rendszerkialakítás  az SPF optimalizálás függvényében.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hu-HU" dirty="0" smtClean="0"/>
              <a:t>Az uszodáknál előforduló fűtési igények: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Uszoda víz fűtés 26-32</a:t>
            </a:r>
            <a:r>
              <a:rPr lang="hu-HU" baseline="30000" dirty="0" smtClean="0"/>
              <a:t>0</a:t>
            </a:r>
            <a:r>
              <a:rPr lang="hu-HU" dirty="0" smtClean="0"/>
              <a:t>C  (35-40</a:t>
            </a:r>
            <a:r>
              <a:rPr lang="hu-HU" baseline="30000" dirty="0" smtClean="0"/>
              <a:t>0</a:t>
            </a:r>
            <a:r>
              <a:rPr lang="hu-HU" dirty="0" smtClean="0"/>
              <a:t>C fűtővíz hőm.)</a:t>
            </a:r>
          </a:p>
          <a:p>
            <a:pPr lvl="1"/>
            <a:r>
              <a:rPr lang="hu-HU" dirty="0" smtClean="0"/>
              <a:t>Uszoda tér fűtés  45</a:t>
            </a:r>
            <a:r>
              <a:rPr lang="hu-HU" baseline="30000" dirty="0" smtClean="0"/>
              <a:t>0</a:t>
            </a:r>
            <a:r>
              <a:rPr lang="hu-HU" dirty="0" smtClean="0"/>
              <a:t>C</a:t>
            </a:r>
          </a:p>
          <a:p>
            <a:pPr lvl="1"/>
            <a:r>
              <a:rPr lang="hu-HU" dirty="0" smtClean="0"/>
              <a:t>Nagymennyiségű HMV  55</a:t>
            </a:r>
            <a:r>
              <a:rPr lang="hu-HU" baseline="30000" dirty="0" smtClean="0"/>
              <a:t>0</a:t>
            </a:r>
            <a:r>
              <a:rPr lang="hu-HU" dirty="0" smtClean="0"/>
              <a:t>C</a:t>
            </a:r>
          </a:p>
          <a:p>
            <a:pPr lvl="1"/>
            <a:r>
              <a:rPr lang="hu-HU" dirty="0" smtClean="0"/>
              <a:t>Légtechnikai kalorifer fűtése: 63</a:t>
            </a:r>
            <a:r>
              <a:rPr lang="hu-HU" baseline="30000" dirty="0" smtClean="0"/>
              <a:t>0</a:t>
            </a:r>
            <a:r>
              <a:rPr lang="hu-HU" dirty="0" smtClean="0"/>
              <a:t>C</a:t>
            </a:r>
          </a:p>
          <a:p>
            <a:pPr lvl="1"/>
            <a:endParaRPr lang="hu-HU" dirty="0" smtClean="0"/>
          </a:p>
          <a:p>
            <a:pPr lvl="1">
              <a:buNone/>
            </a:pPr>
            <a:r>
              <a:rPr lang="hu-HU" dirty="0" smtClean="0"/>
              <a:t>Az SPF érték optimalizálása miatt  az egyes adott hőfokszinteket külön célszerű kezelni!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smtClean="0"/>
              <a:t>- Az adott igényekre külön hőszivattyút kell választani.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Nagykőrösi rendszer</a:t>
            </a:r>
            <a:endParaRPr lang="hu-H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28662" y="457200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aseline="30000" dirty="0" smtClean="0"/>
              <a:t> 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79861"/>
            <a:ext cx="488159" cy="29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501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1520" y="3981409"/>
            <a:ext cx="8892480" cy="34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Eredetileg számított hőigények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Az épület </a:t>
            </a:r>
            <a:r>
              <a:rPr kumimoji="0" 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hővesztesége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64,6 kW.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15000" algn="r"/>
              </a:tabLst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 légtechnika hőigénye: 140 kW.</a:t>
            </a: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 A medencék hőigénye </a:t>
            </a:r>
            <a:r>
              <a:rPr lang="hu-HU" sz="2400" dirty="0" err="1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hőntartáskor</a:t>
            </a: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: 40 kW.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15000" algn="r"/>
              </a:tabLst>
            </a:pP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A 25 m-es úszómedence hőigénye felfűtéskor: 140 kW.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15000" algn="r"/>
              </a:tabLst>
            </a:pP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A tanuszoda hőigénye felfűtéskor: 50 kW.</a:t>
            </a:r>
            <a:endParaRPr lang="hu-H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r"/>
              </a:tabLst>
            </a:pP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hmv</a:t>
            </a:r>
            <a:r>
              <a:rPr lang="hu-HU" sz="2400" baseline="300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lang="hu-HU" sz="2400" baseline="30000" dirty="0" smtClean="0" bmk="">
                <a:latin typeface="Tw Cen MT Condensed" pitchFamily="34" charset="-18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lang="hu-HU" sz="2400" dirty="0" err="1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-ellátás</a:t>
            </a:r>
            <a:r>
              <a:rPr lang="hu-HU" sz="2400" dirty="0" smtClean="0"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 hőigénye: 70 kW.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r"/>
              </a:tabLst>
            </a:pPr>
            <a:r>
              <a:rPr lang="hu-HU" sz="2400" dirty="0" smtClean="0">
                <a:latin typeface="Tw Cen MT Condensed" pitchFamily="34" charset="-18"/>
                <a:cs typeface="Times New Roman" pitchFamily="18" charset="0"/>
              </a:rPr>
              <a:t>Összesen: 440kW</a:t>
            </a:r>
            <a:endParaRPr lang="hu-HU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536" y="593645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r"/>
              </a:tabLst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77075" y="570627"/>
            <a:ext cx="389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 Condensed" pitchFamily="34" charset="-18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hu-H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w Cen MT Condensed" pitchFamily="34" charset="-18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 Condensed" pitchFamily="34" charset="-18"/>
                <a:ea typeface="Times New Roman" pitchFamily="18" charset="0"/>
                <a:cs typeface="Times New Roman" pitchFamily="18" charset="0"/>
              </a:rPr>
              <a:t> víz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Tartalom helye 20" descr="IMGA89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914082" cy="2956090"/>
          </a:xfrm>
        </p:spPr>
      </p:pic>
      <p:pic>
        <p:nvPicPr>
          <p:cNvPr id="22" name="Kép 21" descr="IMGA8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836712"/>
            <a:ext cx="2438402" cy="3258871"/>
          </a:xfrm>
          <a:prstGeom prst="rect">
            <a:avLst/>
          </a:prstGeom>
        </p:spPr>
      </p:pic>
      <p:pic>
        <p:nvPicPr>
          <p:cNvPr id="23" name="Kép 22" descr="IMGA8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836712"/>
            <a:ext cx="2232248" cy="168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Nagykőrösi rendszer előzetes terve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hu-HU" sz="2800" dirty="0" smtClean="0"/>
              <a:t>Ennél a megoldásnál a légkezelők a nagymennyiségű friss levegővel oldották volna meg a medencetér relatív páratartalmának megfelelő értéken való tartását.</a:t>
            </a:r>
          </a:p>
          <a:p>
            <a:pPr hangingPunct="0"/>
            <a:r>
              <a:rPr lang="hu-HU" sz="2800" b="1" dirty="0" smtClean="0"/>
              <a:t>Az alkalmazni kívánt berendezések</a:t>
            </a:r>
            <a:r>
              <a:rPr lang="hu-HU" sz="2800" dirty="0" smtClean="0"/>
              <a:t>:</a:t>
            </a:r>
          </a:p>
          <a:p>
            <a:pPr hangingPunct="0"/>
            <a:r>
              <a:rPr lang="hu-HU" sz="2800" dirty="0" smtClean="0"/>
              <a:t>– VENTUS VS-100-L-PMCH1 (12 000 m</a:t>
            </a:r>
            <a:r>
              <a:rPr lang="hu-HU" sz="2800" baseline="30000" dirty="0" smtClean="0"/>
              <a:t>3</a:t>
            </a:r>
            <a:r>
              <a:rPr lang="hu-HU" sz="2800" dirty="0" smtClean="0"/>
              <a:t>/h) ,valamint – VC-21-R-PH (2600 m</a:t>
            </a:r>
            <a:r>
              <a:rPr lang="hu-HU" sz="2800" baseline="30000" dirty="0" smtClean="0"/>
              <a:t>3</a:t>
            </a:r>
            <a:r>
              <a:rPr lang="hu-HU" sz="2800" dirty="0" smtClean="0"/>
              <a:t>/h)    típus jelzésű légkezelők</a:t>
            </a:r>
          </a:p>
          <a:p>
            <a:pPr hangingPunct="0"/>
            <a:r>
              <a:rPr lang="hu-HU" dirty="0" smtClean="0"/>
              <a:t> </a:t>
            </a:r>
            <a:r>
              <a:rPr lang="hu-HU" dirty="0" err="1" smtClean="0"/>
              <a:t>Vitocal</a:t>
            </a:r>
            <a:r>
              <a:rPr lang="hu-HU" dirty="0" smtClean="0"/>
              <a:t> WW/WWWS 145 típusú 114,2 kW teljesítményű hőszivattyú. </a:t>
            </a:r>
          </a:p>
          <a:p>
            <a:pPr hangingPunct="0"/>
            <a:r>
              <a:rPr lang="hu-HU" dirty="0" smtClean="0"/>
              <a:t>A hőszivattyú a visszahűtött, </a:t>
            </a:r>
            <a:r>
              <a:rPr lang="hu-HU" dirty="0" err="1" smtClean="0"/>
              <a:t>puffertárolóban</a:t>
            </a:r>
            <a:r>
              <a:rPr lang="hu-HU" dirty="0" smtClean="0"/>
              <a:t> lévő termálvíz hőmérsékletét 35 </a:t>
            </a:r>
            <a:r>
              <a:rPr lang="hu-HU" dirty="0" err="1" smtClean="0"/>
              <a:t>°C-ra</a:t>
            </a:r>
            <a:r>
              <a:rPr lang="hu-HU" dirty="0" smtClean="0"/>
              <a:t> lett volna hivatott emelni.  A hőszivattyú ezzel a termálvízzel az épületet és a HMV tárolót fűtötte volna. A HMV előállítása a hőszivattyú előnykapcsolásával volt elképzelve.</a:t>
            </a:r>
          </a:p>
          <a:p>
            <a:pPr hangingPunct="0"/>
            <a:r>
              <a:rPr lang="hu-HU" dirty="0" smtClean="0"/>
              <a:t>A terv hibája továbbá, hogy a hőszivattyú </a:t>
            </a:r>
            <a:r>
              <a:rPr lang="hu-HU" dirty="0" err="1" smtClean="0"/>
              <a:t>max</a:t>
            </a:r>
            <a:r>
              <a:rPr lang="hu-HU" dirty="0" smtClean="0"/>
              <a:t>. 20</a:t>
            </a:r>
            <a:r>
              <a:rPr lang="hu-HU" baseline="30000" dirty="0" smtClean="0"/>
              <a:t> </a:t>
            </a:r>
            <a:r>
              <a:rPr lang="hu-HU" dirty="0" err="1" smtClean="0"/>
              <a:t>°C-os</a:t>
            </a:r>
            <a:r>
              <a:rPr lang="hu-HU" dirty="0" smtClean="0"/>
              <a:t> tápvizének biztosítását a </a:t>
            </a:r>
            <a:r>
              <a:rPr lang="hu-HU" b="1" dirty="0" smtClean="0"/>
              <a:t>termálvíz és hideg kútvíz keverésével </a:t>
            </a:r>
            <a:r>
              <a:rPr lang="hu-HU" dirty="0" smtClean="0"/>
              <a:t>kívánták biztosítani.</a:t>
            </a:r>
          </a:p>
          <a:p>
            <a:pPr hangingPunct="0"/>
            <a:endParaRPr lang="hu-HU" dirty="0" smtClean="0"/>
          </a:p>
          <a:p>
            <a:pPr hangingPunct="0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92882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lvl="4" indent="0">
              <a:buNone/>
            </a:pPr>
            <a:endParaRPr lang="hu-HU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hu-HU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Komplex energetikai szemlélet a nagykőrösi strandfürdő energetikai áttervezésénél</a:t>
            </a:r>
            <a:endParaRPr lang="hu-HU" sz="3600" b="1" cap="small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Tartalom helye 16" descr="Nagykőrös kapcs váz cik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80920" cy="445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Komplex energetikai szemlélet a nagykőrösi strandfürdő energetikai áttervezésénél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8383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– Párátlanítás: </a:t>
            </a:r>
            <a:r>
              <a:rPr lang="hu-HU" dirty="0" err="1" smtClean="0"/>
              <a:t>Nordic</a:t>
            </a:r>
            <a:r>
              <a:rPr lang="hu-HU" dirty="0" smtClean="0"/>
              <a:t> PC-75; 1 db </a:t>
            </a:r>
          </a:p>
          <a:p>
            <a:pPr lvl="1"/>
            <a:r>
              <a:rPr lang="hu-HU" sz="1600" dirty="0" smtClean="0"/>
              <a:t>Az épületbe bevitt </a:t>
            </a:r>
            <a:r>
              <a:rPr lang="hu-HU" sz="1600" dirty="0" err="1" smtClean="0"/>
              <a:t>hőáramhoz</a:t>
            </a:r>
            <a:r>
              <a:rPr lang="hu-HU" sz="1600" dirty="0" smtClean="0"/>
              <a:t> hozzáadódik a kompresszorok hajtásához szükséges villamos energiából és kompressziós munkából származó </a:t>
            </a:r>
            <a:r>
              <a:rPr lang="hu-HU" sz="1600" dirty="0" err="1" smtClean="0"/>
              <a:t>hőáram</a:t>
            </a:r>
            <a:r>
              <a:rPr lang="hu-HU" sz="1600" dirty="0" smtClean="0"/>
              <a:t>, amely szintén a kondenzátorban vehető át. Ez a hozzáadott </a:t>
            </a:r>
            <a:r>
              <a:rPr lang="hu-HU" sz="1600" dirty="0" err="1" smtClean="0"/>
              <a:t>hőáram</a:t>
            </a:r>
            <a:r>
              <a:rPr lang="hu-HU" sz="1600" dirty="0" smtClean="0"/>
              <a:t> 6 kW. </a:t>
            </a:r>
          </a:p>
          <a:p>
            <a:r>
              <a:rPr lang="hu-HU" dirty="0" smtClean="0"/>
              <a:t>– A kiválasztott </a:t>
            </a:r>
            <a:r>
              <a:rPr lang="hu-HU" dirty="0" err="1" smtClean="0"/>
              <a:t>szellőzőberendezés</a:t>
            </a:r>
            <a:r>
              <a:rPr lang="hu-HU" dirty="0" smtClean="0"/>
              <a:t>: VENTUS VS-15-R-PH (</a:t>
            </a:r>
            <a:r>
              <a:rPr lang="hu-HU" smtClean="0"/>
              <a:t>1830 m</a:t>
            </a:r>
            <a:r>
              <a:rPr lang="hu-HU" baseline="30000" smtClean="0"/>
              <a:t>3</a:t>
            </a:r>
            <a:r>
              <a:rPr lang="hu-HU" smtClean="0"/>
              <a:t>/h, 30m</a:t>
            </a:r>
            <a:r>
              <a:rPr lang="hu-HU" baseline="30000" smtClean="0"/>
              <a:t>3</a:t>
            </a:r>
            <a:r>
              <a:rPr lang="hu-HU" smtClean="0"/>
              <a:t>fő/h)</a:t>
            </a:r>
            <a:endParaRPr lang="hu-HU" dirty="0" smtClean="0"/>
          </a:p>
          <a:p>
            <a:r>
              <a:rPr lang="hu-HU" dirty="0" smtClean="0"/>
              <a:t>Az alkalmazott hőszivattyúk:</a:t>
            </a:r>
          </a:p>
          <a:p>
            <a:pPr lvl="1" hangingPunct="0"/>
            <a:r>
              <a:rPr lang="hu-HU" dirty="0" smtClean="0"/>
              <a:t> 1 db </a:t>
            </a:r>
            <a:r>
              <a:rPr lang="hu-HU" dirty="0" err="1" smtClean="0"/>
              <a:t>Vaporline</a:t>
            </a:r>
            <a:r>
              <a:rPr lang="hu-HU" baseline="30000" dirty="0" smtClean="0"/>
              <a:t>® </a:t>
            </a:r>
            <a:r>
              <a:rPr lang="hu-HU" dirty="0" smtClean="0"/>
              <a:t>GBI24-HW többfunkciós készülék:medencetér fűtése + medence felfűtése + </a:t>
            </a:r>
            <a:r>
              <a:rPr lang="hu-HU" dirty="0" err="1" smtClean="0"/>
              <a:t>hmv-előállítás</a:t>
            </a:r>
            <a:r>
              <a:rPr lang="hu-HU" dirty="0" smtClean="0"/>
              <a:t> </a:t>
            </a:r>
            <a:r>
              <a:rPr lang="hu-HU" i="1" dirty="0" err="1" smtClean="0"/>
              <a:t>desuperheaterrel</a:t>
            </a:r>
            <a:endParaRPr lang="hu-HU" sz="3000" dirty="0" smtClean="0"/>
          </a:p>
          <a:p>
            <a:pPr lvl="1" hangingPunct="0"/>
            <a:r>
              <a:rPr lang="hu-HU" dirty="0" smtClean="0"/>
              <a:t> 1 db	 </a:t>
            </a:r>
            <a:r>
              <a:rPr lang="hu-HU" dirty="0" err="1" smtClean="0"/>
              <a:t>Vaporline</a:t>
            </a:r>
            <a:r>
              <a:rPr lang="hu-HU" baseline="30000" dirty="0" smtClean="0"/>
              <a:t>® </a:t>
            </a:r>
            <a:r>
              <a:rPr lang="hu-HU" dirty="0" smtClean="0"/>
              <a:t>GBI18-HW többfunkciós készülék: légkezelő léghevítő fűtése + medence felfűtése + </a:t>
            </a:r>
            <a:r>
              <a:rPr lang="hu-HU" dirty="0" err="1" smtClean="0"/>
              <a:t>hmv</a:t>
            </a:r>
            <a:r>
              <a:rPr lang="hu-HU" dirty="0" smtClean="0"/>
              <a:t> előállítása </a:t>
            </a:r>
            <a:r>
              <a:rPr lang="hu-HU" i="1" dirty="0" err="1" smtClean="0"/>
              <a:t>desuperheaterrel</a:t>
            </a:r>
            <a:r>
              <a:rPr lang="hu-HU" i="1" dirty="0" smtClean="0"/>
              <a:t>.</a:t>
            </a:r>
            <a:endParaRPr lang="hu-HU" sz="3000" dirty="0" smtClean="0"/>
          </a:p>
          <a:p>
            <a:pPr lvl="1" hangingPunct="0"/>
            <a:r>
              <a:rPr lang="hu-HU" dirty="0" smtClean="0"/>
              <a:t> 1 db	 </a:t>
            </a:r>
            <a:r>
              <a:rPr lang="hu-HU" dirty="0" err="1" smtClean="0"/>
              <a:t>Vaporline</a:t>
            </a:r>
            <a:r>
              <a:rPr lang="hu-HU" baseline="30000" dirty="0" smtClean="0"/>
              <a:t>® </a:t>
            </a:r>
            <a:r>
              <a:rPr lang="hu-HU" dirty="0" smtClean="0"/>
              <a:t>GBI33-HW fűtő + </a:t>
            </a:r>
            <a:r>
              <a:rPr lang="hu-HU" dirty="0" err="1" smtClean="0"/>
              <a:t>hmv</a:t>
            </a:r>
            <a:r>
              <a:rPr lang="hu-HU" dirty="0" smtClean="0"/>
              <a:t> készítő készülék: az uszodavíz </a:t>
            </a:r>
            <a:r>
              <a:rPr lang="hu-HU" dirty="0" err="1" smtClean="0"/>
              <a:t>hőntartása</a:t>
            </a:r>
            <a:r>
              <a:rPr lang="hu-HU" dirty="0" smtClean="0"/>
              <a:t> + </a:t>
            </a:r>
            <a:r>
              <a:rPr lang="hu-HU" dirty="0" err="1" smtClean="0"/>
              <a:t>hmv</a:t>
            </a:r>
            <a:r>
              <a:rPr lang="hu-HU" dirty="0" smtClean="0"/>
              <a:t> előállítása </a:t>
            </a:r>
            <a:r>
              <a:rPr lang="hu-HU" i="1" dirty="0" err="1" smtClean="0"/>
              <a:t>desuperheaterrel</a:t>
            </a:r>
            <a:r>
              <a:rPr lang="hu-HU" i="1" dirty="0" smtClean="0"/>
              <a:t>.</a:t>
            </a:r>
            <a:endParaRPr lang="hu-HU" sz="3000" dirty="0" smtClean="0"/>
          </a:p>
          <a:p>
            <a:pPr lvl="1" hangingPunct="0"/>
            <a:r>
              <a:rPr lang="hu-HU" dirty="0" smtClean="0"/>
              <a:t> 1 db	</a:t>
            </a:r>
            <a:r>
              <a:rPr lang="hu-HU" dirty="0" err="1" smtClean="0"/>
              <a:t>Vaporline</a:t>
            </a:r>
            <a:r>
              <a:rPr lang="hu-HU" baseline="30000" dirty="0" smtClean="0"/>
              <a:t>® </a:t>
            </a:r>
            <a:r>
              <a:rPr lang="hu-HU" dirty="0" smtClean="0"/>
              <a:t>GBI33-HDW többfunkciós készülék: </a:t>
            </a:r>
            <a:endParaRPr lang="hu-HU" sz="3000" dirty="0" smtClean="0"/>
          </a:p>
          <a:p>
            <a:pPr lvl="1" hangingPunct="0">
              <a:buNone/>
            </a:pPr>
            <a:r>
              <a:rPr lang="hu-HU" dirty="0" smtClean="0"/>
              <a:t>	</a:t>
            </a:r>
            <a:r>
              <a:rPr lang="hu-HU" dirty="0" err="1" smtClean="0"/>
              <a:t>hmv</a:t>
            </a:r>
            <a:r>
              <a:rPr lang="hu-HU" dirty="0" smtClean="0"/>
              <a:t> előállítása + medence felfűtése.</a:t>
            </a:r>
            <a:endParaRPr lang="hu-HU" sz="3000" dirty="0" smtClean="0"/>
          </a:p>
          <a:p>
            <a:pPr lvl="1"/>
            <a:endParaRPr lang="hu-HU" dirty="0" smtClean="0"/>
          </a:p>
          <a:p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Komplex energetikai szemlélet a nagykőrösi strandfürdő energetikai áttervezésénél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27848"/>
          </a:xfrm>
        </p:spPr>
        <p:txBody>
          <a:bodyPr/>
          <a:lstStyle/>
          <a:p>
            <a:pPr hangingPunct="0"/>
            <a:r>
              <a:rPr lang="hu-HU" dirty="0" smtClean="0"/>
              <a:t>Az egyes funkciók ellátására szükséges és a hőszivattyúk a rendelkezésre álló teljesítménye:</a:t>
            </a:r>
          </a:p>
          <a:p>
            <a:pPr lvl="1" hangingPunct="0"/>
            <a:r>
              <a:rPr lang="hu-HU" dirty="0" smtClean="0"/>
              <a:t> medencetér fűtés/GBI24-HW/: 33 kW </a:t>
            </a:r>
            <a:r>
              <a:rPr lang="hu-HU" dirty="0" smtClean="0">
                <a:sym typeface="Symbol"/>
              </a:rPr>
              <a:t></a:t>
            </a:r>
            <a:r>
              <a:rPr lang="hu-HU" dirty="0" smtClean="0"/>
              <a:t> 27,8 kW</a:t>
            </a:r>
          </a:p>
          <a:p>
            <a:pPr lvl="1" hangingPunct="0"/>
            <a:r>
              <a:rPr lang="hu-HU" dirty="0" smtClean="0"/>
              <a:t> légkezelő léghevítő fűtése/GBI18-HW/: 25,6 kW </a:t>
            </a:r>
            <a:r>
              <a:rPr lang="hu-HU" dirty="0" smtClean="0">
                <a:sym typeface="Symbol"/>
              </a:rPr>
              <a:t></a:t>
            </a:r>
            <a:r>
              <a:rPr lang="hu-HU" dirty="0" smtClean="0"/>
              <a:t> 16,6 kW</a:t>
            </a:r>
          </a:p>
          <a:p>
            <a:pPr lvl="1" hangingPunct="0"/>
            <a:r>
              <a:rPr lang="hu-HU" dirty="0" smtClean="0"/>
              <a:t> uszodavíz </a:t>
            </a:r>
            <a:r>
              <a:rPr lang="hu-HU" dirty="0" err="1" smtClean="0"/>
              <a:t>hőntartása</a:t>
            </a:r>
            <a:r>
              <a:rPr lang="hu-HU" dirty="0" smtClean="0"/>
              <a:t>/GBI33HW/: 45,4 kW </a:t>
            </a:r>
            <a:r>
              <a:rPr lang="hu-HU" dirty="0" smtClean="0">
                <a:sym typeface="Symbol"/>
              </a:rPr>
              <a:t></a:t>
            </a:r>
            <a:r>
              <a:rPr lang="hu-HU" dirty="0" smtClean="0"/>
              <a:t> 40 kW</a:t>
            </a:r>
          </a:p>
          <a:p>
            <a:pPr lvl="1" hangingPunct="0"/>
            <a:r>
              <a:rPr lang="hu-HU" dirty="0" smtClean="0"/>
              <a:t> </a:t>
            </a:r>
            <a:r>
              <a:rPr lang="hu-HU" dirty="0" err="1" smtClean="0"/>
              <a:t>hmv</a:t>
            </a:r>
            <a:r>
              <a:rPr lang="hu-HU" dirty="0" smtClean="0"/>
              <a:t> ellátása: 55,5 kW+ </a:t>
            </a:r>
            <a:r>
              <a:rPr lang="hu-HU" dirty="0" err="1" smtClean="0"/>
              <a:t>desupeheater</a:t>
            </a:r>
            <a:r>
              <a:rPr lang="hu-HU" dirty="0" smtClean="0"/>
              <a:t>=70kW</a:t>
            </a:r>
          </a:p>
          <a:p>
            <a:pPr marL="266700" lvl="1" indent="-174625" hangingPunct="0"/>
            <a:r>
              <a:rPr lang="hu-HU" dirty="0" smtClean="0">
                <a:solidFill>
                  <a:srgbClr val="002060"/>
                </a:solidFill>
              </a:rPr>
              <a:t>Medence felfűtése</a:t>
            </a:r>
            <a:r>
              <a:rPr lang="hu-HU" dirty="0" smtClean="0"/>
              <a:t>: </a:t>
            </a:r>
            <a:r>
              <a:rPr lang="hu-HU" dirty="0" smtClean="0">
                <a:solidFill>
                  <a:srgbClr val="002060"/>
                </a:solidFill>
              </a:rPr>
              <a:t>GBI33-HDW/: 142 kW </a:t>
            </a:r>
            <a:r>
              <a:rPr lang="hu-HU" dirty="0" smtClean="0">
                <a:solidFill>
                  <a:srgbClr val="002060"/>
                </a:solidFill>
                <a:sym typeface="Symbol"/>
              </a:rPr>
              <a:t></a:t>
            </a:r>
            <a:r>
              <a:rPr lang="hu-HU" dirty="0" smtClean="0">
                <a:solidFill>
                  <a:srgbClr val="002060"/>
                </a:solidFill>
              </a:rPr>
              <a:t> 140kW(nincs külön teljesítmény beépítve)</a:t>
            </a:r>
          </a:p>
          <a:p>
            <a:pPr hangingPunct="0">
              <a:buNone/>
            </a:pPr>
            <a:r>
              <a:rPr lang="hu-HU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Komplex energetikai szemlélet a nagykőrösi strandfürdő energetikai áttervezésénél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256584"/>
          </a:xfrm>
        </p:spPr>
        <p:txBody>
          <a:bodyPr>
            <a:normAutofit/>
          </a:bodyPr>
          <a:lstStyle/>
          <a:p>
            <a:pPr hangingPunct="0"/>
            <a:r>
              <a:rPr lang="hu-HU" b="1" cap="small" dirty="0" smtClean="0"/>
              <a:t>A beltéri medence </a:t>
            </a:r>
            <a:r>
              <a:rPr lang="hu-HU" b="1" cap="small" dirty="0" err="1" smtClean="0"/>
              <a:t>felfűtése-hőntartása</a:t>
            </a:r>
            <a:endParaRPr lang="hu-HU" b="1" cap="small" dirty="0" smtClean="0"/>
          </a:p>
          <a:p>
            <a:pPr hangingPunct="0">
              <a:buNone/>
            </a:pPr>
            <a:r>
              <a:rPr lang="hu-HU" sz="1800" b="1" cap="small" dirty="0" smtClean="0"/>
              <a:t>	A HCS2 jelű beltéri medence felfűtés/</a:t>
            </a:r>
            <a:r>
              <a:rPr lang="hu-HU" sz="1800" b="1" cap="small" dirty="0" err="1" smtClean="0"/>
              <a:t>hőntartás</a:t>
            </a:r>
            <a:r>
              <a:rPr lang="hu-HU" sz="1800" b="1" cap="small" dirty="0" smtClean="0"/>
              <a:t> hőcserélő hőfokszintjei. A beltéri medencevíz-hőmérséklet: 33 °C. </a:t>
            </a:r>
          </a:p>
          <a:p>
            <a:pPr hangingPunct="0"/>
            <a:endParaRPr lang="hu-HU" dirty="0" smtClean="0"/>
          </a:p>
          <a:p>
            <a:pPr lvl="8" hangingPunct="0"/>
            <a:endParaRPr lang="hu-HU" dirty="0" smtClean="0"/>
          </a:p>
          <a:p>
            <a:pPr lvl="1" hangingPunct="0"/>
            <a:endParaRPr lang="hu-HU" dirty="0" smtClean="0"/>
          </a:p>
          <a:p>
            <a:pPr hangingPunct="0"/>
            <a:endParaRPr lang="hu-HU" dirty="0" smtClean="0"/>
          </a:p>
          <a:p>
            <a:pPr hangingPunct="0"/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3.sz.hőc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564904"/>
            <a:ext cx="4104456" cy="2376264"/>
          </a:xfrm>
          <a:prstGeom prst="rect">
            <a:avLst/>
          </a:prstGeom>
        </p:spPr>
      </p:pic>
      <p:pic>
        <p:nvPicPr>
          <p:cNvPr id="6" name="Kép 5" descr="4.sz.hőc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2" y="2708920"/>
            <a:ext cx="4176464" cy="21602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9552" y="51571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Beltéri medence                                                                 Kültéri medence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395288" y="0"/>
            <a:ext cx="8183562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2400" b="1" i="1" dirty="0" smtClean="0">
                <a:latin typeface="Algerian" pitchFamily="82" charset="0"/>
              </a:rPr>
              <a:t>A VAPORLINE </a:t>
            </a:r>
            <a:r>
              <a:rPr lang="hu-HU" sz="24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GBI(x)-HACW típusú </a:t>
            </a:r>
            <a:r>
              <a:rPr lang="hu-HU" sz="2400" b="1" i="1" dirty="0" smtClean="0">
                <a:latin typeface="Algerian" pitchFamily="82" charset="0"/>
              </a:rPr>
              <a:t>hőszivattyúk valós reverzibilis „EVI „körfolyamata.</a:t>
            </a:r>
          </a:p>
        </p:txBody>
      </p:sp>
      <p:sp>
        <p:nvSpPr>
          <p:cNvPr id="12293" name="Szövegdoboz 4"/>
          <p:cNvSpPr txBox="1">
            <a:spLocks noChangeArrowheads="1"/>
          </p:cNvSpPr>
          <p:nvPr/>
        </p:nvSpPr>
        <p:spPr bwMode="auto">
          <a:xfrm>
            <a:off x="250825" y="4797425"/>
            <a:ext cx="83534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600"/>
          </a:p>
          <a:p>
            <a:r>
              <a:rPr lang="hu-HU" sz="2000"/>
              <a:t>Az alkalmazott körfolyamat,a beépített hűtőköri szabályzás és egyéb beépített hűtőköri elemekkel sikerült magas szintre emelni a pillanatnyi COP értékeket ,stabilizálni a kimenő fűtési teljesítményt az egyes hőfokszinteken, s ezzel minden eddiginél magasabb SPF(Seasonal Power Factor) elérése lehetséges „Vaporline” hőszivattyúinkkal.</a:t>
            </a:r>
          </a:p>
          <a:p>
            <a:endParaRPr lang="hu-HU" sz="1600"/>
          </a:p>
        </p:txBody>
      </p:sp>
      <p:pic>
        <p:nvPicPr>
          <p:cNvPr id="9" name="Kép 8" descr="HACW körfolya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4107415" cy="3193250"/>
          </a:xfrm>
          <a:prstGeom prst="rect">
            <a:avLst/>
          </a:prstGeom>
        </p:spPr>
      </p:pic>
      <p:pic>
        <p:nvPicPr>
          <p:cNvPr id="8" name="Tartalom helye 7" descr="2 kompresszoros HACW körfolyama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3652274" cy="3433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Komplex energetikai szemlélet a nagykőrösi strandfürdő energetikai áttervezésénél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hu-HU" dirty="0" smtClean="0"/>
              <a:t>Ennél a rendszernél az </a:t>
            </a:r>
            <a:r>
              <a:rPr lang="hu-HU" i="1" dirty="0" smtClean="0"/>
              <a:t>SPF</a:t>
            </a:r>
            <a:r>
              <a:rPr lang="hu-HU" dirty="0" smtClean="0"/>
              <a:t> értékek jól prognosztizálhatók, hiszen a hőszivattyúk állandó elpárologtató oldali hőfokszinteken dolgoznak, és a kondenzátor oldalak is közel állandó hőfokszinteken működnek. A készülékek tesztlabor mérései pedig megbízhatóak. Ennek alapján az egyes hőszivattyúk </a:t>
            </a:r>
            <a:r>
              <a:rPr lang="hu-HU" i="1" dirty="0" smtClean="0"/>
              <a:t>SPF</a:t>
            </a:r>
            <a:r>
              <a:rPr lang="hu-HU" dirty="0" smtClean="0"/>
              <a:t> értékei (primer oldali szivattyúval):</a:t>
            </a:r>
          </a:p>
          <a:p>
            <a:pPr hangingPunct="0">
              <a:buNone/>
            </a:pPr>
            <a:r>
              <a:rPr lang="hu-HU" dirty="0" smtClean="0"/>
              <a:t>	</a:t>
            </a:r>
          </a:p>
          <a:p>
            <a:pPr hangingPunct="0"/>
            <a:r>
              <a:rPr lang="hu-HU" dirty="0" smtClean="0"/>
              <a:t>– GBI18 	17/55-62</a:t>
            </a:r>
            <a:r>
              <a:rPr lang="hu-HU" baseline="30000" dirty="0" smtClean="0"/>
              <a:t> </a:t>
            </a:r>
            <a:r>
              <a:rPr lang="hu-HU" dirty="0" smtClean="0"/>
              <a:t>°C (víz-víz) hőfokszinten:	</a:t>
            </a:r>
            <a:r>
              <a:rPr lang="hu-HU" i="1" dirty="0" smtClean="0"/>
              <a:t>SPF </a:t>
            </a:r>
            <a:r>
              <a:rPr lang="hu-HU" dirty="0" smtClean="0"/>
              <a:t>= 3,8</a:t>
            </a:r>
          </a:p>
          <a:p>
            <a:pPr hangingPunct="0"/>
            <a:r>
              <a:rPr lang="hu-HU" dirty="0" smtClean="0"/>
              <a:t>– GBI24	17/40-45</a:t>
            </a:r>
            <a:r>
              <a:rPr lang="hu-HU" baseline="30000" dirty="0" smtClean="0"/>
              <a:t> </a:t>
            </a:r>
            <a:r>
              <a:rPr lang="hu-HU" dirty="0" smtClean="0"/>
              <a:t>°C (víz-víz) hőfokszinten:	</a:t>
            </a:r>
            <a:r>
              <a:rPr lang="hu-HU" i="1" dirty="0" smtClean="0"/>
              <a:t>SPF </a:t>
            </a:r>
            <a:r>
              <a:rPr lang="hu-HU" dirty="0" smtClean="0"/>
              <a:t>= 5,3</a:t>
            </a:r>
          </a:p>
          <a:p>
            <a:pPr hangingPunct="0"/>
            <a:r>
              <a:rPr lang="hu-HU" dirty="0" smtClean="0"/>
              <a:t>– GBI33	17/44</a:t>
            </a:r>
            <a:r>
              <a:rPr lang="hu-HU" baseline="30000" dirty="0" smtClean="0"/>
              <a:t> </a:t>
            </a:r>
            <a:r>
              <a:rPr lang="hu-HU" dirty="0" smtClean="0"/>
              <a:t>°C (víz-víz) hőfokszinten:        	</a:t>
            </a:r>
            <a:r>
              <a:rPr lang="hu-HU" i="1" dirty="0" smtClean="0"/>
              <a:t>SPF </a:t>
            </a:r>
            <a:r>
              <a:rPr lang="hu-HU" dirty="0" smtClean="0"/>
              <a:t>= 5,0 </a:t>
            </a:r>
          </a:p>
          <a:p>
            <a:pPr hangingPunct="0"/>
            <a:r>
              <a:rPr lang="hu-HU" dirty="0" smtClean="0"/>
              <a:t>– GBI33	17/50 °C (víz-víz) hőfokszinten:        	</a:t>
            </a:r>
            <a:r>
              <a:rPr lang="hu-HU" i="1" dirty="0" smtClean="0"/>
              <a:t>SPF </a:t>
            </a:r>
            <a:r>
              <a:rPr lang="hu-HU" dirty="0" smtClean="0"/>
              <a:t>= 4,3</a:t>
            </a:r>
          </a:p>
          <a:p>
            <a:pPr hangingPunct="0">
              <a:buNone/>
            </a:pPr>
            <a:endParaRPr lang="hu-HU" dirty="0" smtClean="0"/>
          </a:p>
          <a:p>
            <a:r>
              <a:rPr lang="hu-HU" dirty="0" smtClean="0"/>
              <a:t>Jelen esetben azonban a megvalósuló </a:t>
            </a:r>
            <a:r>
              <a:rPr lang="hu-HU" i="1" dirty="0" smtClean="0"/>
              <a:t>SPF</a:t>
            </a:r>
            <a:r>
              <a:rPr lang="hu-HU" dirty="0" smtClean="0"/>
              <a:t> értékeknél erőteljesebben befolyásolja a rendszer energiafogyasztását az a tény, hogy a hőszivattyús rendszerrel csak egy 144 kW-os fűtőteljesítményű rendszert kell üzemeltetni és nem a betervezett 274 kW teljesítményigényűt. A legnagyobb különbség a légtechnikai kalorifer fűtésére beépített teljesítmények között mutatkozik.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cap="small" dirty="0" smtClean="0">
                <a:solidFill>
                  <a:schemeClr val="accent3">
                    <a:lumMod val="50000"/>
                  </a:schemeClr>
                </a:solidFill>
              </a:rPr>
              <a:t>Komplex energetikai szemlélet a nagykőrösi strandfürdő energetikai áttervezésénél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62500" lnSpcReduction="20000"/>
          </a:bodyPr>
          <a:lstStyle/>
          <a:p>
            <a:r>
              <a:rPr lang="hu-HU" sz="2900" dirty="0" smtClean="0"/>
              <a:t>A 160 kW teljesítményű kondenzációs gázkazán várható futási ideje egy szezonban -6 hónap fűtési idénnyel és napi 60%-os futási idővel számolva,- 2600 üzemóra/a (416 000 kWh/a). Ez 105%-os hatásfokkal számolva egy szezonban, kerekítve 42 000 Nm</a:t>
            </a:r>
            <a:r>
              <a:rPr lang="hu-HU" sz="2900" baseline="30000" dirty="0" smtClean="0"/>
              <a:t>3</a:t>
            </a:r>
            <a:r>
              <a:rPr lang="hu-HU" sz="2900" dirty="0" smtClean="0"/>
              <a:t> gázfelhasználást jelent, ami 130 Ft/Nm</a:t>
            </a:r>
            <a:r>
              <a:rPr lang="hu-HU" sz="2900" baseline="30000" dirty="0" smtClean="0"/>
              <a:t>3</a:t>
            </a:r>
            <a:r>
              <a:rPr lang="hu-HU" sz="2900" dirty="0" smtClean="0"/>
              <a:t> tarifával számolva: 5 460 000 Ft/a. Ezzel a költséggel az eredeti tervek szerint 12 000 m</a:t>
            </a:r>
            <a:r>
              <a:rPr lang="hu-HU" sz="2900" baseline="30000" dirty="0" smtClean="0"/>
              <a:t>3</a:t>
            </a:r>
            <a:r>
              <a:rPr lang="hu-HU" sz="2900" dirty="0" smtClean="0"/>
              <a:t>/h térfogatáramú levegőt kellett volna felmelegíteni.</a:t>
            </a:r>
          </a:p>
          <a:p>
            <a:pPr hangingPunct="0"/>
            <a:r>
              <a:rPr lang="hu-HU" sz="2900" dirty="0" smtClean="0"/>
              <a:t>Az áttervezett rendszerben összesen 1 830 m</a:t>
            </a:r>
            <a:r>
              <a:rPr lang="hu-HU" sz="2900" baseline="30000" dirty="0" smtClean="0"/>
              <a:t>3</a:t>
            </a:r>
            <a:r>
              <a:rPr lang="hu-HU" sz="2900" dirty="0" smtClean="0"/>
              <a:t>/h térfogatáramú levegő melegítésére van szükség. Így a hőszivattyús rendszernél a kalorifer fűtésére egy GBI18-HW hőszivattyút alkalmazunk </a:t>
            </a:r>
            <a:r>
              <a:rPr lang="hu-HU" sz="2900" i="1" dirty="0" smtClean="0"/>
              <a:t>SPF</a:t>
            </a:r>
            <a:r>
              <a:rPr lang="hu-HU" sz="2900" dirty="0" smtClean="0"/>
              <a:t> = 3,8 értékkel. Ugyanannyi működési időt, 2600 üzemóra/a, feltételezve a fűtési energia által elfogyasztott villamos energia: </a:t>
            </a:r>
          </a:p>
          <a:p>
            <a:pPr hangingPunct="0"/>
            <a:r>
              <a:rPr lang="hu-HU" sz="2900" dirty="0" smtClean="0"/>
              <a:t>2600 üzemóra/a * 16,6 kW = 43 160 kWh/a </a:t>
            </a:r>
          </a:p>
          <a:p>
            <a:pPr hangingPunct="0"/>
            <a:r>
              <a:rPr lang="hu-HU" sz="2900" dirty="0" smtClean="0"/>
              <a:t>A hőszivattyú villamos energia felvétele a primer cirkulációs szivattyúval együtt: </a:t>
            </a:r>
          </a:p>
          <a:p>
            <a:pPr hangingPunct="0"/>
            <a:r>
              <a:rPr lang="hu-HU" sz="2900" dirty="0" smtClean="0"/>
              <a:t>43 160 kWh/a : 3,8 = 11358 kWh/a</a:t>
            </a:r>
          </a:p>
          <a:p>
            <a:pPr hangingPunct="0"/>
            <a:r>
              <a:rPr lang="hu-HU" dirty="0" smtClean="0"/>
              <a:t>Ennek költsége „H” tarifával:   11358 kWh/a * 31 Ft/kWh = 352 098 Ft/a</a:t>
            </a:r>
          </a:p>
          <a:p>
            <a:pPr hangingPunct="0"/>
            <a:r>
              <a:rPr lang="hu-HU" sz="3400" dirty="0" smtClean="0">
                <a:solidFill>
                  <a:srgbClr val="002060"/>
                </a:solidFill>
              </a:rPr>
              <a:t>Az évi költség megtakarítás: 5 460 000 Ft/a – 352 100 Ft/a =</a:t>
            </a:r>
          </a:p>
          <a:p>
            <a:pPr hangingPunct="0">
              <a:buNone/>
            </a:pPr>
            <a:r>
              <a:rPr lang="hu-HU" sz="3400" dirty="0" smtClean="0">
                <a:solidFill>
                  <a:srgbClr val="002060"/>
                </a:solidFill>
              </a:rPr>
              <a:t>	= 5 107 900 Ft/a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400">
                <a:solidFill>
                  <a:srgbClr val="FFFFFF"/>
                </a:solidFill>
              </a:rPr>
              <a:t>Copyright, 1996 © Dale Carnegie &amp; Associates, Inc.</a:t>
            </a:r>
            <a:endParaRPr lang="hu-H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11" descr="C:\aaaaa\Carnegie\carnegi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172200"/>
            <a:ext cx="1009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29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784976" cy="2160240"/>
          </a:xfrm>
        </p:spPr>
        <p:txBody>
          <a:bodyPr tIns="45720"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6600" i="1" dirty="0" smtClean="0">
                <a:solidFill>
                  <a:srgbClr val="FFC000"/>
                </a:solidFill>
                <a:effectLst/>
                <a:latin typeface="Algerian" pitchFamily="82" charset="0"/>
              </a:rPr>
              <a:t>GEOWATT  KFT. </a:t>
            </a:r>
            <a:br>
              <a:rPr lang="hu-HU" sz="6600" i="1" dirty="0" smtClean="0">
                <a:solidFill>
                  <a:srgbClr val="FFC000"/>
                </a:solidFill>
                <a:effectLst/>
                <a:latin typeface="Algerian" pitchFamily="82" charset="0"/>
              </a:rPr>
            </a:br>
            <a:r>
              <a:rPr lang="hu-HU" sz="4400" i="1" dirty="0" smtClean="0">
                <a:solidFill>
                  <a:srgbClr val="FFC000"/>
                </a:solidFill>
                <a:effectLst/>
                <a:latin typeface="Algerian" pitchFamily="82" charset="0"/>
              </a:rPr>
              <a:t>A </a:t>
            </a:r>
            <a:r>
              <a:rPr lang="hu-HU" sz="4400" i="1" dirty="0" err="1" smtClean="0">
                <a:solidFill>
                  <a:srgbClr val="C00000"/>
                </a:solidFill>
                <a:effectLst/>
                <a:latin typeface="Algerian" pitchFamily="82" charset="0"/>
              </a:rPr>
              <a:t>Vaporline</a:t>
            </a:r>
            <a:r>
              <a:rPr lang="hu-HU" sz="4400" i="1" dirty="0" smtClean="0">
                <a:solidFill>
                  <a:srgbClr val="C00000"/>
                </a:solidFill>
                <a:effectLst/>
                <a:latin typeface="Algerian" pitchFamily="82" charset="0"/>
              </a:rPr>
              <a:t> </a:t>
            </a:r>
            <a:r>
              <a:rPr lang="hu-HU" sz="4400" i="1" baseline="30000" dirty="0" smtClean="0">
                <a:solidFill>
                  <a:srgbClr val="C00000"/>
                </a:solidFill>
                <a:effectLst/>
                <a:latin typeface="Algerian" pitchFamily="82" charset="0"/>
                <a:sym typeface="Symbol"/>
              </a:rPr>
              <a:t></a:t>
            </a:r>
            <a:r>
              <a:rPr lang="hu-HU" sz="4400" i="1" dirty="0" smtClean="0">
                <a:solidFill>
                  <a:srgbClr val="C00000"/>
                </a:solidFill>
                <a:effectLst/>
                <a:latin typeface="Algerian" pitchFamily="82" charset="0"/>
              </a:rPr>
              <a:t> </a:t>
            </a:r>
            <a:r>
              <a:rPr lang="hu-HU" sz="4400" i="1" dirty="0" smtClean="0">
                <a:solidFill>
                  <a:srgbClr val="FFC000"/>
                </a:solidFill>
                <a:effectLst/>
                <a:latin typeface="Algerian" pitchFamily="82" charset="0"/>
              </a:rPr>
              <a:t>hőszivattyúk fejlesztője és gyártója</a:t>
            </a:r>
          </a:p>
        </p:txBody>
      </p:sp>
      <p:pic>
        <p:nvPicPr>
          <p:cNvPr id="5125" name="Picture 1" descr="C:\Documents and Settings\Kmotriza Igor\Dokumentumok\Képek\Kiállítás 2010\IMGA6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068638"/>
            <a:ext cx="34528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Szövegdoboz 9"/>
          <p:cNvSpPr txBox="1">
            <a:spLocks noChangeArrowheads="1"/>
          </p:cNvSpPr>
          <p:nvPr/>
        </p:nvSpPr>
        <p:spPr bwMode="auto">
          <a:xfrm>
            <a:off x="250825" y="587692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i="1">
                <a:solidFill>
                  <a:srgbClr val="FFC000"/>
                </a:solidFill>
                <a:latin typeface="Palatino Linotype" pitchFamily="18" charset="0"/>
              </a:rPr>
              <a:t>      Honlap: </a:t>
            </a:r>
            <a:r>
              <a:rPr lang="hu-HU" sz="2400" i="1">
                <a:solidFill>
                  <a:srgbClr val="C00000"/>
                </a:solidFill>
                <a:latin typeface="Palatino Linotype" pitchFamily="18" charset="0"/>
              </a:rPr>
              <a:t>www. geowatt.hu;          </a:t>
            </a:r>
            <a:r>
              <a:rPr lang="hu-HU" sz="2400" i="1">
                <a:solidFill>
                  <a:srgbClr val="FFC000"/>
                </a:solidFill>
                <a:latin typeface="Palatino Linotype" pitchFamily="18" charset="0"/>
              </a:rPr>
              <a:t>email: </a:t>
            </a:r>
            <a:r>
              <a:rPr lang="hu-HU" sz="2400" i="1">
                <a:solidFill>
                  <a:srgbClr val="C00000"/>
                </a:solidFill>
                <a:latin typeface="Palatino Linotype" pitchFamily="18" charset="0"/>
              </a:rPr>
              <a:t>geowatt@geowatt.hu</a:t>
            </a:r>
          </a:p>
        </p:txBody>
      </p:sp>
      <p:pic>
        <p:nvPicPr>
          <p:cNvPr id="5127" name="Kép 6" descr="NAGYDIJ_MAGYAR_20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546350"/>
            <a:ext cx="1666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Kép 7" descr="ISO 9001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751388"/>
            <a:ext cx="1746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Szövegdoboz 8"/>
          <p:cNvSpPr txBox="1">
            <a:spLocks noChangeArrowheads="1"/>
          </p:cNvSpPr>
          <p:nvPr/>
        </p:nvSpPr>
        <p:spPr bwMode="auto">
          <a:xfrm>
            <a:off x="3419475" y="2420938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0000"/>
                </a:solidFill>
                <a:latin typeface="Algerian" pitchFamily="82" charset="0"/>
              </a:rPr>
              <a:t>Vaporline</a:t>
            </a:r>
            <a:r>
              <a:rPr lang="hu-HU" sz="2800" baseline="30000">
                <a:solidFill>
                  <a:srgbClr val="FF0000"/>
                </a:solidFill>
                <a:latin typeface="Algerian" pitchFamily="82" charset="0"/>
                <a:sym typeface="Symbol" pitchFamily="18" charset="2"/>
              </a:rPr>
              <a:t></a:t>
            </a:r>
            <a:r>
              <a:rPr lang="hu-HU" sz="2800">
                <a:solidFill>
                  <a:srgbClr val="FF0000"/>
                </a:solidFill>
                <a:latin typeface="Algerian" pitchFamily="82" charset="0"/>
              </a:rPr>
              <a:t> hőszivattyúk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3600" b="1" i="1" smtClean="0">
                <a:latin typeface="Algerian" pitchFamily="82" charset="0"/>
              </a:rPr>
              <a:t>A”Vaporline „GBI(66-80-96)-HACW   hőszivattyúk</a:t>
            </a:r>
          </a:p>
        </p:txBody>
      </p:sp>
      <p:pic>
        <p:nvPicPr>
          <p:cNvPr id="22531" name="Tartalom helye 3" descr="IMGA6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916113"/>
            <a:ext cx="5867400" cy="4432300"/>
          </a:xfrm>
        </p:spPr>
      </p:pic>
      <p:sp>
        <p:nvSpPr>
          <p:cNvPr id="22532" name="Szövegdoboz 4"/>
          <p:cNvSpPr txBox="1">
            <a:spLocks noChangeArrowheads="1"/>
          </p:cNvSpPr>
          <p:nvPr/>
        </p:nvSpPr>
        <p:spPr bwMode="auto">
          <a:xfrm>
            <a:off x="6011863" y="1916113"/>
            <a:ext cx="302418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Két kompresszoros , teljesítmény szabályozott kivitel.</a:t>
            </a:r>
          </a:p>
          <a:p>
            <a:endParaRPr lang="hu-HU" sz="1800"/>
          </a:p>
          <a:p>
            <a:r>
              <a:rPr lang="hu-HU" sz="1800"/>
              <a:t>Max. fűtési előremenő hőmérséklet: 63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Hűtési hőfoklépcső: 6/12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HMV hőmérséklet max.:</a:t>
            </a:r>
          </a:p>
          <a:p>
            <a:r>
              <a:rPr lang="hu-HU" sz="1800"/>
              <a:t>60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Külső hőm. alapján szabályzó és monitoring rendszerrel.</a:t>
            </a:r>
          </a:p>
          <a:p>
            <a:endParaRPr lang="hu-HU" sz="1800"/>
          </a:p>
          <a:p>
            <a:endParaRPr lang="hu-HU" sz="1800"/>
          </a:p>
          <a:p>
            <a:endParaRPr lang="hu-HU" sz="1800"/>
          </a:p>
        </p:txBody>
      </p:sp>
      <p:sp>
        <p:nvSpPr>
          <p:cNvPr id="22533" name="Szövegdoboz 5"/>
          <p:cNvSpPr txBox="1">
            <a:spLocks noChangeArrowheads="1"/>
          </p:cNvSpPr>
          <p:nvPr/>
        </p:nvSpPr>
        <p:spPr bwMode="auto">
          <a:xfrm>
            <a:off x="0" y="1125538"/>
            <a:ext cx="903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Nagy fűtési/hűtési teljesítményű (70-80-100kW) hőszivattyúk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341438"/>
          </a:xfrm>
        </p:spPr>
        <p:txBody>
          <a:bodyPr/>
          <a:lstStyle/>
          <a:p>
            <a:pPr algn="ctr" eaLnBrk="1" hangingPunct="1"/>
            <a:r>
              <a:rPr lang="hu-HU" sz="3600" b="1" smtClean="0">
                <a:latin typeface="Algerian" pitchFamily="82" charset="0"/>
              </a:rPr>
              <a:t>A „Vaporline” GBI(24-33-40-48)-HACW hőszivattyúk.</a:t>
            </a:r>
          </a:p>
        </p:txBody>
      </p:sp>
      <p:sp>
        <p:nvSpPr>
          <p:cNvPr id="24579" name="Szövegdoboz 7"/>
          <p:cNvSpPr txBox="1">
            <a:spLocks noChangeArrowheads="1"/>
          </p:cNvSpPr>
          <p:nvPr/>
        </p:nvSpPr>
        <p:spPr bwMode="auto">
          <a:xfrm>
            <a:off x="5651500" y="2276475"/>
            <a:ext cx="32416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Egy kompresszoros , kivitel.</a:t>
            </a:r>
          </a:p>
          <a:p>
            <a:endParaRPr lang="hu-HU" sz="2000"/>
          </a:p>
          <a:p>
            <a:r>
              <a:rPr lang="hu-HU" sz="2000"/>
              <a:t>Max. fűtési előremenő hőmérséklet: 63</a:t>
            </a:r>
            <a:r>
              <a:rPr lang="hu-HU" sz="2000" baseline="30000"/>
              <a:t>0</a:t>
            </a:r>
            <a:r>
              <a:rPr lang="hu-HU" sz="2000"/>
              <a:t>C</a:t>
            </a:r>
          </a:p>
          <a:p>
            <a:endParaRPr lang="hu-HU" sz="2000"/>
          </a:p>
          <a:p>
            <a:r>
              <a:rPr lang="hu-HU" sz="2000"/>
              <a:t>Hűtési hőfoklépcső: 6/12</a:t>
            </a:r>
            <a:r>
              <a:rPr lang="hu-HU" sz="2000" baseline="30000"/>
              <a:t>0</a:t>
            </a:r>
            <a:r>
              <a:rPr lang="hu-HU" sz="2000"/>
              <a:t>C</a:t>
            </a:r>
          </a:p>
          <a:p>
            <a:endParaRPr lang="hu-HU" sz="2000"/>
          </a:p>
          <a:p>
            <a:r>
              <a:rPr lang="hu-HU" sz="2000"/>
              <a:t>HMV hőmérséklet max.:</a:t>
            </a:r>
          </a:p>
          <a:p>
            <a:r>
              <a:rPr lang="hu-HU" sz="2000"/>
              <a:t>60</a:t>
            </a:r>
            <a:r>
              <a:rPr lang="hu-HU" sz="2000" baseline="30000"/>
              <a:t>0</a:t>
            </a:r>
            <a:r>
              <a:rPr lang="hu-HU" sz="2000"/>
              <a:t>C</a:t>
            </a:r>
          </a:p>
          <a:p>
            <a:endParaRPr lang="hu-HU" sz="2000"/>
          </a:p>
          <a:p>
            <a:r>
              <a:rPr lang="hu-HU" sz="2000"/>
              <a:t>Külső hőm. alapján szabályzó és monitoring rendszerrel.</a:t>
            </a:r>
          </a:p>
        </p:txBody>
      </p:sp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323850" y="1484313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Közepes (26-35-42-50 kW) fűtési teljesítményű és közepes méretű hőszivattyúk, nagy lakó ,ipari,intézményi épületek fűtésére,hűtésére és HMV ellátására.</a:t>
            </a:r>
          </a:p>
        </p:txBody>
      </p:sp>
      <p:pic>
        <p:nvPicPr>
          <p:cNvPr id="24581" name="Tartalom helye 6" descr="Fodor 016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349500"/>
            <a:ext cx="4824413" cy="409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52525"/>
          </a:xfrm>
        </p:spPr>
        <p:txBody>
          <a:bodyPr/>
          <a:lstStyle/>
          <a:p>
            <a:pPr algn="ctr" eaLnBrk="1" hangingPunct="1"/>
            <a:r>
              <a:rPr lang="hu-HU" sz="3600" b="1" smtClean="0">
                <a:latin typeface="Algerian" pitchFamily="82" charset="0"/>
              </a:rPr>
              <a:t>A”Vaporline” GBI(09-13-18)-HACW hőszivattyúk</a:t>
            </a:r>
            <a:r>
              <a:rPr lang="hu-HU" sz="3600" smtClean="0">
                <a:latin typeface="Algerian" pitchFamily="82" charset="0"/>
              </a:rPr>
              <a:t>.</a:t>
            </a:r>
          </a:p>
        </p:txBody>
      </p:sp>
      <p:sp>
        <p:nvSpPr>
          <p:cNvPr id="23555" name="Szövegdoboz 5"/>
          <p:cNvSpPr txBox="1">
            <a:spLocks noChangeArrowheads="1"/>
          </p:cNvSpPr>
          <p:nvPr/>
        </p:nvSpPr>
        <p:spPr bwMode="auto">
          <a:xfrm>
            <a:off x="5076825" y="2276475"/>
            <a:ext cx="3816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Egy kompresszoros , kivitel.</a:t>
            </a:r>
          </a:p>
          <a:p>
            <a:endParaRPr lang="hu-HU" sz="1800"/>
          </a:p>
          <a:p>
            <a:r>
              <a:rPr lang="hu-HU" sz="1800"/>
              <a:t>Max. fűtési előremenő hőmérséklet: 63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Hűtési hőfoklépcső: 6/12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HMV hőmérséklet max.:</a:t>
            </a:r>
          </a:p>
          <a:p>
            <a:r>
              <a:rPr lang="hu-HU" sz="1800"/>
              <a:t>60</a:t>
            </a:r>
            <a:r>
              <a:rPr lang="hu-HU" sz="1800" baseline="30000"/>
              <a:t>0</a:t>
            </a:r>
            <a:r>
              <a:rPr lang="hu-HU" sz="1800"/>
              <a:t>C</a:t>
            </a:r>
          </a:p>
          <a:p>
            <a:endParaRPr lang="hu-HU" sz="1800"/>
          </a:p>
          <a:p>
            <a:r>
              <a:rPr lang="hu-HU" sz="1800"/>
              <a:t>Külső hőm. alapján szabályzó és monitoring rendszerrel.</a:t>
            </a:r>
          </a:p>
        </p:txBody>
      </p:sp>
      <p:sp>
        <p:nvSpPr>
          <p:cNvPr id="23556" name="Szövegdoboz 4"/>
          <p:cNvSpPr txBox="1">
            <a:spLocks noChangeArrowheads="1"/>
          </p:cNvSpPr>
          <p:nvPr/>
        </p:nvSpPr>
        <p:spPr bwMode="auto">
          <a:xfrm>
            <a:off x="323850" y="1341438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dirty="0"/>
              <a:t>Kis teljesítményű hőszivattyúk  (9-15-20 kW) családi házak fűtésére,hűtésére és használati </a:t>
            </a:r>
            <a:r>
              <a:rPr lang="hu-HU" sz="1800" dirty="0" err="1"/>
              <a:t>melegvíz</a:t>
            </a:r>
            <a:r>
              <a:rPr lang="hu-HU" sz="1800" dirty="0"/>
              <a:t> ellátására.</a:t>
            </a:r>
          </a:p>
        </p:txBody>
      </p:sp>
      <p:pic>
        <p:nvPicPr>
          <p:cNvPr id="23557" name="Tartalom helye 6" descr="GBI-18-HAC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554537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565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400" b="1" i="1" dirty="0" smtClean="0">
                <a:latin typeface="Algerian" pitchFamily="82" charset="0"/>
              </a:rPr>
              <a:t>Referenciák</a:t>
            </a:r>
            <a:r>
              <a:rPr lang="hu-HU" dirty="0" smtClean="0"/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http://www.geowatt.hu/cegunk/vaporline-referencia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52513"/>
            <a:ext cx="2424112" cy="3238500"/>
          </a:xfrm>
        </p:spPr>
      </p:pic>
      <p:sp>
        <p:nvSpPr>
          <p:cNvPr id="27652" name="Szövegdoboz 4"/>
          <p:cNvSpPr txBox="1">
            <a:spLocks noChangeArrowheads="1"/>
          </p:cNvSpPr>
          <p:nvPr/>
        </p:nvSpPr>
        <p:spPr bwMode="auto">
          <a:xfrm>
            <a:off x="2987675" y="1412875"/>
            <a:ext cx="59769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600"/>
          </a:p>
          <a:p>
            <a:endParaRPr lang="hu-HU" sz="1600"/>
          </a:p>
          <a:p>
            <a:r>
              <a:rPr lang="hu-HU" sz="1600"/>
              <a:t>Elfolyó 36</a:t>
            </a:r>
            <a:r>
              <a:rPr lang="hu-HU" sz="1600" baseline="30000"/>
              <a:t>0</a:t>
            </a:r>
            <a:r>
              <a:rPr lang="hu-HU" sz="1600"/>
              <a:t>C-os  termálvíz hulladékhő hasznosítás.  A hőszivattyúk elpárologtató </a:t>
            </a:r>
          </a:p>
          <a:p>
            <a:r>
              <a:rPr lang="hu-HU" sz="1600"/>
              <a:t>oldali bemenő vízhőmérséklete 17</a:t>
            </a:r>
            <a:r>
              <a:rPr lang="hu-HU" sz="1600" baseline="30000"/>
              <a:t>0</a:t>
            </a:r>
            <a:r>
              <a:rPr lang="hu-HU" sz="1600"/>
              <a:t>C.</a:t>
            </a:r>
            <a:br>
              <a:rPr lang="hu-HU" sz="1600"/>
            </a:br>
            <a:endParaRPr lang="hu-HU" sz="1600"/>
          </a:p>
          <a:p>
            <a:r>
              <a:rPr lang="hu-HU" sz="1600"/>
              <a:t>Vaporline GBI33-HW      1 db  medence vízhőntartás,medence felfűtés    </a:t>
            </a:r>
          </a:p>
          <a:p>
            <a:r>
              <a:rPr lang="hu-HU" sz="1600"/>
              <a:t>                                       (17</a:t>
            </a:r>
            <a:r>
              <a:rPr lang="hu-HU" sz="1600" baseline="30000"/>
              <a:t>0</a:t>
            </a:r>
            <a:r>
              <a:rPr lang="hu-HU" sz="1600"/>
              <a:t>C/32</a:t>
            </a:r>
            <a:r>
              <a:rPr lang="hu-HU" sz="1600" baseline="30000"/>
              <a:t>0</a:t>
            </a:r>
            <a:r>
              <a:rPr lang="hu-HU" sz="1600"/>
              <a:t>C)     46kW</a:t>
            </a:r>
          </a:p>
          <a:p>
            <a:r>
              <a:rPr lang="hu-HU" sz="1600"/>
              <a:t>Vaporline GBI33-HDW    1 db használati melegvíz termelés,medence felfűtés</a:t>
            </a:r>
          </a:p>
          <a:p>
            <a:r>
              <a:rPr lang="hu-HU" sz="1600"/>
              <a:t>                                       (17</a:t>
            </a:r>
            <a:r>
              <a:rPr lang="hu-HU" sz="1600" baseline="30000"/>
              <a:t>0</a:t>
            </a:r>
            <a:r>
              <a:rPr lang="hu-HU" sz="1600"/>
              <a:t>C/50</a:t>
            </a:r>
            <a:r>
              <a:rPr lang="hu-HU" sz="1600" baseline="30000"/>
              <a:t>0</a:t>
            </a:r>
            <a:r>
              <a:rPr lang="hu-HU" sz="1600"/>
              <a:t>C)  52 kW</a:t>
            </a:r>
          </a:p>
          <a:p>
            <a:r>
              <a:rPr lang="hu-HU" sz="1600"/>
              <a:t>Vaporline GBI24-HW      1 db medence tér padló fűtése,medence víz felfűtés </a:t>
            </a:r>
          </a:p>
          <a:p>
            <a:r>
              <a:rPr lang="hu-HU" sz="1600"/>
              <a:t>                                       (17</a:t>
            </a:r>
            <a:r>
              <a:rPr lang="hu-HU" sz="1600" baseline="30000"/>
              <a:t>0</a:t>
            </a:r>
            <a:r>
              <a:rPr lang="hu-HU" sz="1600"/>
              <a:t>C/45</a:t>
            </a:r>
            <a:r>
              <a:rPr lang="hu-HU" sz="1600" baseline="30000"/>
              <a:t>0</a:t>
            </a:r>
            <a:r>
              <a:rPr lang="hu-HU" sz="1600"/>
              <a:t>C)  32,8kW </a:t>
            </a:r>
          </a:p>
          <a:p>
            <a:r>
              <a:rPr lang="hu-HU" sz="1600"/>
              <a:t>Vaporline GBI18-HW     1 db légtechnikai kalorifer fűtése,medence felfűtés   </a:t>
            </a:r>
          </a:p>
          <a:p>
            <a:r>
              <a:rPr lang="hu-HU" sz="1600"/>
              <a:t>                                      (17</a:t>
            </a:r>
            <a:r>
              <a:rPr lang="hu-HU" sz="1600" baseline="30000"/>
              <a:t>0</a:t>
            </a:r>
            <a:r>
              <a:rPr lang="hu-HU" sz="1600"/>
              <a:t>C/62</a:t>
            </a:r>
            <a:r>
              <a:rPr lang="hu-HU" sz="1600" baseline="30000"/>
              <a:t>0</a:t>
            </a:r>
            <a:r>
              <a:rPr lang="hu-HU" sz="1600"/>
              <a:t>C)  26,3 kW</a:t>
            </a:r>
          </a:p>
          <a:p>
            <a:r>
              <a:rPr lang="hu-HU" sz="1600"/>
              <a:t>NORDIC PC-75               1 db  medence kondícionáló hőszivattyú</a:t>
            </a:r>
          </a:p>
        </p:txBody>
      </p:sp>
      <p:sp>
        <p:nvSpPr>
          <p:cNvPr id="27653" name="Téglalap 7"/>
          <p:cNvSpPr>
            <a:spLocks noChangeArrowheads="1"/>
          </p:cNvSpPr>
          <p:nvPr/>
        </p:nvSpPr>
        <p:spPr bwMode="auto">
          <a:xfrm>
            <a:off x="179388" y="4868863"/>
            <a:ext cx="2736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Tervező: </a:t>
            </a:r>
          </a:p>
          <a:p>
            <a:r>
              <a:rPr lang="hu-HU" sz="1600" b="1">
                <a:solidFill>
                  <a:srgbClr val="FF0000"/>
                </a:solidFill>
              </a:rPr>
              <a:t>GEOWATT kFT. </a:t>
            </a:r>
          </a:p>
          <a:p>
            <a:r>
              <a:rPr lang="hu-HU" sz="1600" b="1">
                <a:solidFill>
                  <a:srgbClr val="FF0000"/>
                </a:solidFill>
              </a:rPr>
              <a:t>(Kmotricza Igor,</a:t>
            </a:r>
          </a:p>
          <a:p>
            <a:r>
              <a:rPr lang="hu-HU" sz="1600" b="1">
                <a:solidFill>
                  <a:srgbClr val="FF0000"/>
                </a:solidFill>
              </a:rPr>
              <a:t>Fodor Zoltán)</a:t>
            </a:r>
          </a:p>
          <a:p>
            <a:r>
              <a:rPr lang="hu-HU" sz="1600" b="1">
                <a:solidFill>
                  <a:srgbClr val="FF0000"/>
                </a:solidFill>
              </a:rPr>
              <a:t>Kivitelező: NELKE Kft.</a:t>
            </a:r>
          </a:p>
        </p:txBody>
      </p:sp>
      <p:sp>
        <p:nvSpPr>
          <p:cNvPr id="27654" name="Téglalap 5"/>
          <p:cNvSpPr>
            <a:spLocks noChangeArrowheads="1"/>
          </p:cNvSpPr>
          <p:nvPr/>
        </p:nvSpPr>
        <p:spPr bwMode="auto">
          <a:xfrm>
            <a:off x="3059113" y="8366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="1"/>
              <a:t>16. Nagykőrös.2010.dec-2011.márc.</a:t>
            </a:r>
          </a:p>
          <a:p>
            <a:r>
              <a:rPr lang="hu-HU" sz="1800" b="1"/>
              <a:t>Új uszoda komplett hőszivattyús energiatakarékos rendszere.        </a:t>
            </a:r>
            <a:endParaRPr 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400" dirty="0" smtClean="0">
                <a:latin typeface="Algerian" pitchFamily="82" charset="0"/>
              </a:rPr>
              <a:t>Referenciák</a:t>
            </a:r>
            <a:r>
              <a:rPr lang="hu-HU" dirty="0" smtClean="0"/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http://www.geowatt.hu/cegunk/vaporline-referencia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3422650" cy="2592387"/>
          </a:xfrm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1955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zövegdoboz 5"/>
          <p:cNvSpPr txBox="1">
            <a:spLocks noChangeArrowheads="1"/>
          </p:cNvSpPr>
          <p:nvPr/>
        </p:nvSpPr>
        <p:spPr bwMode="auto">
          <a:xfrm>
            <a:off x="539750" y="3860800"/>
            <a:ext cx="4464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Napközi otthon Pitvaros</a:t>
            </a:r>
          </a:p>
          <a:p>
            <a:r>
              <a:rPr lang="hu-HU" sz="1600"/>
              <a:t>Meglévő épület,radiátoros fűtés. </a:t>
            </a:r>
            <a:br>
              <a:rPr lang="hu-HU" sz="1600"/>
            </a:br>
            <a:r>
              <a:rPr lang="hu-HU" sz="1600"/>
              <a:t>Az épület számított hővesztesége:31kW</a:t>
            </a:r>
          </a:p>
          <a:p>
            <a:r>
              <a:rPr lang="hu-HU" sz="1600"/>
              <a:t>A beépítendő hőszivattyúk: </a:t>
            </a:r>
            <a:r>
              <a:rPr lang="hu-HU" sz="1600" b="1"/>
              <a:t>GBI33-HDW 1db</a:t>
            </a:r>
            <a:endParaRPr lang="hu-HU" sz="1600"/>
          </a:p>
          <a:p>
            <a:r>
              <a:rPr lang="hu-HU" sz="1600"/>
              <a:t>Új típusú kétkondenzátoros készülék, a nagy </a:t>
            </a:r>
          </a:p>
          <a:p>
            <a:r>
              <a:rPr lang="hu-HU" sz="1600"/>
              <a:t>HMV teljesítmény kielégítésére. </a:t>
            </a:r>
          </a:p>
          <a:p>
            <a:r>
              <a:rPr lang="hu-HU" sz="1600"/>
              <a:t>Fűtési teljesítménye: 35,8kW (B4</a:t>
            </a:r>
            <a:r>
              <a:rPr lang="hu-HU" sz="1600" baseline="30000"/>
              <a:t>0</a:t>
            </a:r>
            <a:r>
              <a:rPr lang="hu-HU" sz="1600"/>
              <a:t>C/W63</a:t>
            </a:r>
            <a:r>
              <a:rPr lang="hu-HU" sz="1600" baseline="30000"/>
              <a:t>0</a:t>
            </a:r>
            <a:r>
              <a:rPr lang="hu-HU" sz="1600"/>
              <a:t>C)</a:t>
            </a:r>
          </a:p>
          <a:p>
            <a:r>
              <a:rPr lang="hu-HU" sz="1600"/>
              <a:t>Fűtési COP:4,5 (B0/W35</a:t>
            </a:r>
            <a:r>
              <a:rPr lang="hu-HU" sz="1600" baseline="30000"/>
              <a:t>0</a:t>
            </a:r>
            <a:r>
              <a:rPr lang="hu-HU" sz="1600"/>
              <a:t>C);2,8 (B4/W630C) </a:t>
            </a:r>
          </a:p>
          <a:p>
            <a:r>
              <a:rPr lang="hu-HU" sz="1600"/>
              <a:t>A tervezett SPF= 4,2</a:t>
            </a:r>
          </a:p>
        </p:txBody>
      </p:sp>
      <p:sp>
        <p:nvSpPr>
          <p:cNvPr id="28678" name="Téglalap 6"/>
          <p:cNvSpPr>
            <a:spLocks noChangeArrowheads="1"/>
          </p:cNvSpPr>
          <p:nvPr/>
        </p:nvSpPr>
        <p:spPr bwMode="auto">
          <a:xfrm>
            <a:off x="5040313" y="4221163"/>
            <a:ext cx="41036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</a:rPr>
              <a:t>Tervező,kivitelező: Vaporline Kft. </a:t>
            </a:r>
          </a:p>
          <a:p>
            <a:r>
              <a:rPr lang="hu-HU" sz="1600" b="1">
                <a:solidFill>
                  <a:srgbClr val="FF0000"/>
                </a:solidFill>
              </a:rPr>
              <a:t>(Kis József,Szomax Kft.)</a:t>
            </a:r>
          </a:p>
          <a:p>
            <a:r>
              <a:rPr lang="hu-HU" b="1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4000" b="1" i="1" smtClean="0">
                <a:latin typeface="Algerian" pitchFamily="82" charset="0"/>
              </a:rPr>
              <a:t>Referenciák</a:t>
            </a:r>
            <a:r>
              <a:rPr lang="hu-HU" smtClean="0"/>
              <a:t> </a:t>
            </a:r>
            <a:r>
              <a:rPr lang="hu-HU" sz="1400" smtClean="0">
                <a:solidFill>
                  <a:srgbClr val="FF0000"/>
                </a:solidFill>
              </a:rPr>
              <a:t>http://www.geowatt.hu/cegunk/vaporline-referencia</a:t>
            </a:r>
            <a:endParaRPr lang="hu-HU" sz="1400" smtClean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3671887"/>
          </a:xfrm>
        </p:spPr>
        <p:txBody>
          <a:bodyPr/>
          <a:lstStyle/>
          <a:p>
            <a:pPr eaLnBrk="1" hangingPunct="1"/>
            <a:r>
              <a:rPr lang="hu-HU" sz="2000" b="1" smtClean="0"/>
              <a:t>14.Szentlőrinc.2010.dec-febr.</a:t>
            </a:r>
          </a:p>
          <a:p>
            <a:pPr eaLnBrk="1" hangingPunct="1"/>
            <a:r>
              <a:rPr lang="hu-HU" sz="2000" b="1" smtClean="0"/>
              <a:t>Új egészségügyi centrum hőszivattyús rendszere</a:t>
            </a:r>
            <a:endParaRPr lang="hu-HU" sz="2000" smtClean="0"/>
          </a:p>
        </p:txBody>
      </p:sp>
      <p:pic>
        <p:nvPicPr>
          <p:cNvPr id="29700" name="Kép 9" descr="IMGA9010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3330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Kép 10" descr="IMGA9023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89138"/>
            <a:ext cx="3311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zövegdoboz 11"/>
          <p:cNvSpPr txBox="1">
            <a:spLocks noChangeArrowheads="1"/>
          </p:cNvSpPr>
          <p:nvPr/>
        </p:nvSpPr>
        <p:spPr bwMode="auto">
          <a:xfrm>
            <a:off x="250825" y="4724400"/>
            <a:ext cx="4537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Az épület számított hővesztesége:29kW</a:t>
            </a:r>
          </a:p>
          <a:p>
            <a:r>
              <a:rPr lang="hu-HU" sz="1600"/>
              <a:t>Az épület számított hőterhelése: 45kW</a:t>
            </a:r>
          </a:p>
          <a:p>
            <a:r>
              <a:rPr lang="hu-HU" sz="1600"/>
              <a:t>A beépítendő hőszivattyúk: </a:t>
            </a:r>
            <a:r>
              <a:rPr lang="hu-HU" sz="1600" b="1"/>
              <a:t>GBI24-HACW 2db</a:t>
            </a:r>
            <a:endParaRPr lang="hu-HU" sz="1600"/>
          </a:p>
          <a:p>
            <a:r>
              <a:rPr lang="hu-HU" sz="1600"/>
              <a:t>Fűtési teljesítménye: 25kW (B4</a:t>
            </a:r>
            <a:r>
              <a:rPr lang="hu-HU" sz="1600" baseline="30000"/>
              <a:t>0</a:t>
            </a:r>
            <a:r>
              <a:rPr lang="hu-HU" sz="1600"/>
              <a:t>C/W40</a:t>
            </a:r>
            <a:r>
              <a:rPr lang="hu-HU" sz="1600" baseline="30000"/>
              <a:t>0</a:t>
            </a:r>
            <a:r>
              <a:rPr lang="hu-HU" sz="1600"/>
              <a:t>C)</a:t>
            </a:r>
          </a:p>
          <a:p>
            <a:r>
              <a:rPr lang="hu-HU" sz="1600"/>
              <a:t>Fűtési COP: 4,4 (B0/W35</a:t>
            </a:r>
            <a:r>
              <a:rPr lang="hu-HU" sz="1600" baseline="30000"/>
              <a:t>0</a:t>
            </a:r>
            <a:r>
              <a:rPr lang="hu-HU" sz="1600"/>
              <a:t>C) </a:t>
            </a:r>
          </a:p>
          <a:p>
            <a:r>
              <a:rPr lang="hu-HU" sz="1600"/>
              <a:t>Aktív hűtési teljesítménye:22,7 kW (W7B25</a:t>
            </a:r>
            <a:r>
              <a:rPr lang="hu-HU" sz="1600" baseline="30000"/>
              <a:t>0</a:t>
            </a:r>
            <a:r>
              <a:rPr lang="hu-HU" sz="1600"/>
              <a:t>C)</a:t>
            </a:r>
          </a:p>
          <a:p>
            <a:r>
              <a:rPr lang="hu-HU" sz="1600"/>
              <a:t> </a:t>
            </a:r>
            <a:endParaRPr lang="hu-HU" sz="1600" b="1"/>
          </a:p>
        </p:txBody>
      </p:sp>
      <p:sp>
        <p:nvSpPr>
          <p:cNvPr id="29703" name="Szövegdoboz 12"/>
          <p:cNvSpPr txBox="1">
            <a:spLocks noChangeArrowheads="1"/>
          </p:cNvSpPr>
          <p:nvPr/>
        </p:nvSpPr>
        <p:spPr bwMode="auto">
          <a:xfrm>
            <a:off x="5292725" y="5084763"/>
            <a:ext cx="3167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9704" name="Szövegdoboz 15"/>
          <p:cNvSpPr txBox="1">
            <a:spLocks noChangeArrowheads="1"/>
          </p:cNvSpPr>
          <p:nvPr/>
        </p:nvSpPr>
        <p:spPr bwMode="auto">
          <a:xfrm>
            <a:off x="5003800" y="4724400"/>
            <a:ext cx="3600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A hűtési COP(EER):5,5 (W7/B25</a:t>
            </a:r>
            <a:r>
              <a:rPr lang="hu-HU" sz="1600" baseline="30000"/>
              <a:t>0</a:t>
            </a:r>
            <a:r>
              <a:rPr lang="hu-HU" sz="1600"/>
              <a:t>C)</a:t>
            </a:r>
          </a:p>
          <a:p>
            <a:r>
              <a:rPr lang="hu-HU" sz="1600"/>
              <a:t> </a:t>
            </a:r>
          </a:p>
          <a:p>
            <a:r>
              <a:rPr lang="hu-HU" sz="1600" b="1"/>
              <a:t>Tervező: Geowatt Kft.(Kis József,Fodor Zoltán)</a:t>
            </a:r>
            <a:br>
              <a:rPr lang="hu-HU" sz="1600" b="1"/>
            </a:br>
            <a:r>
              <a:rPr lang="hu-HU" sz="1600" b="1"/>
              <a:t>Kivitelező: Geolight Kft.</a:t>
            </a:r>
            <a:r>
              <a:rPr lang="hu-HU" sz="3200" b="1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908050"/>
          </a:xfrm>
        </p:spPr>
        <p:txBody>
          <a:bodyPr/>
          <a:lstStyle/>
          <a:p>
            <a:r>
              <a:rPr lang="hu-HU" sz="5400" b="1" i="1" smtClean="0">
                <a:latin typeface="Algerian" pitchFamily="82" charset="0"/>
              </a:rPr>
              <a:t>Referenciák</a:t>
            </a:r>
            <a:r>
              <a:rPr lang="hu-HU" sz="5400" smtClean="0">
                <a:solidFill>
                  <a:srgbClr val="FF0000"/>
                </a:solidFill>
              </a:rPr>
              <a:t> </a:t>
            </a:r>
            <a:r>
              <a:rPr lang="hu-HU" sz="1400" smtClean="0">
                <a:solidFill>
                  <a:srgbClr val="FF0000"/>
                </a:solidFill>
              </a:rPr>
              <a:t>http://www.geowatt.hu/cegunk/vaporline-referencia</a:t>
            </a:r>
            <a:endParaRPr lang="hu-HU" sz="1400" smtClean="0"/>
          </a:p>
        </p:txBody>
      </p:sp>
      <p:pic>
        <p:nvPicPr>
          <p:cNvPr id="30723" name="Tartalom helye 4" descr="P14801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133600"/>
            <a:ext cx="5975350" cy="4481513"/>
          </a:xfrm>
        </p:spPr>
      </p:pic>
      <p:sp>
        <p:nvSpPr>
          <p:cNvPr id="30724" name="Szövegdoboz 5"/>
          <p:cNvSpPr txBox="1">
            <a:spLocks noChangeArrowheads="1"/>
          </p:cNvSpPr>
          <p:nvPr/>
        </p:nvSpPr>
        <p:spPr bwMode="auto">
          <a:xfrm>
            <a:off x="539750" y="1125538"/>
            <a:ext cx="813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Bölcsőde, Sátoraljaújhely </a:t>
            </a:r>
          </a:p>
          <a:p>
            <a:r>
              <a:rPr lang="hu-HU" sz="2400"/>
              <a:t>„Vaporline” GBI33-HACW hőszivattyú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>
              <a:defRPr/>
            </a:pPr>
            <a:r>
              <a:rPr lang="hu-HU" sz="4000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Multifunkciós</a:t>
            </a:r>
            <a:r>
              <a:rPr lang="hu-H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készülékek</a:t>
            </a:r>
            <a:endParaRPr lang="hu-HU" sz="4000" b="1" i="1" dirty="0">
              <a:latin typeface="Algerian" pitchFamily="8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824412" cy="5327798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Két kondenzátoros készülékek.</a:t>
            </a:r>
            <a:r>
              <a:rPr lang="hu-H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GBI(x)-HDW típusok</a:t>
            </a: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14340" name="Szövegdoboz 15"/>
          <p:cNvSpPr txBox="1">
            <a:spLocks noChangeArrowheads="1"/>
          </p:cNvSpPr>
          <p:nvPr/>
        </p:nvSpPr>
        <p:spPr bwMode="auto">
          <a:xfrm>
            <a:off x="684213" y="1916113"/>
            <a:ext cx="82089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292080" y="833807"/>
            <a:ext cx="38519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endParaRPr kumimoji="0" lang="hu-HU" sz="1600" dirty="0">
              <a:latin typeface="Palatino Linotype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hu-HU" sz="14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Ezzel a megoldással  egy rossz </a:t>
            </a:r>
            <a:r>
              <a:rPr kumimoji="0" lang="hu-HU" sz="2000" dirty="0" err="1" smtClean="0">
                <a:latin typeface="Times New Roman" pitchFamily="18" charset="0"/>
                <a:cs typeface="Times New Roman" pitchFamily="18" charset="0"/>
              </a:rPr>
              <a:t>kihasználtságú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 , külön hőszivattyús készülék kiváltása lehetséges. </a:t>
            </a:r>
          </a:p>
          <a:p>
            <a:pPr eaLnBrk="0" hangingPunct="0"/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A HMV előállítás tulajdonsága,hogy az egyidejűségek miatt viszonylag nagy teljesítmény igények keletkeznek.  </a:t>
            </a:r>
          </a:p>
          <a:p>
            <a:pPr eaLnBrk="0" hangingPunct="0"/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Abban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az esetben azonban,ha a „Vaporline” kétkondenzátoros (HDW) készüléket alkalmazunk az épület fűtésére és HMV ellátására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 akkor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1/3-al javítjuk a fűtő hőszivattyúk kihasználtságát, és megspórolunk egy több millió Ft-os beruházást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,vagy egy rossz hatékonyságú külső hőcserélős rendszer</a:t>
            </a:r>
            <a:r>
              <a:rPr kumimoji="0" lang="hu-HU" sz="1800" dirty="0" smtClean="0">
                <a:latin typeface="Arial" charset="0"/>
              </a:rPr>
              <a:t>t.</a:t>
            </a:r>
            <a:endParaRPr kumimoji="0" lang="hu-HU" sz="1800" dirty="0">
              <a:latin typeface="Arial" charset="0"/>
            </a:endParaRPr>
          </a:p>
        </p:txBody>
      </p:sp>
      <p:pic>
        <p:nvPicPr>
          <p:cNvPr id="6" name="Kép 5" descr="HDW körfolya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508462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i="1" smtClean="0">
                <a:latin typeface="Algerian" pitchFamily="82" charset="0"/>
              </a:rPr>
              <a:t>Referenciák</a:t>
            </a:r>
            <a:r>
              <a:rPr lang="hu-HU" smtClean="0"/>
              <a:t> </a:t>
            </a:r>
            <a:r>
              <a:rPr lang="hu-HU" sz="1400" smtClean="0">
                <a:solidFill>
                  <a:srgbClr val="FF0000"/>
                </a:solidFill>
              </a:rPr>
              <a:t>http://www.geowatt.hu/cegunk/vaporline-referencia</a:t>
            </a:r>
            <a:endParaRPr lang="hu-HU" sz="1400" smtClean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hu-HU" smtClean="0"/>
              <a:t>Fóti autószalon </a:t>
            </a:r>
          </a:p>
          <a:p>
            <a:r>
              <a:rPr lang="hu-HU" smtClean="0"/>
              <a:t>Vaporline GBI96-HACW hőszivattyú</a:t>
            </a:r>
          </a:p>
          <a:p>
            <a:endParaRPr lang="hu-HU" smtClean="0"/>
          </a:p>
        </p:txBody>
      </p:sp>
      <p:pic>
        <p:nvPicPr>
          <p:cNvPr id="31748" name="Kép 3" descr="IMGA93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3813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Kép 5" descr="IMGA93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37480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Szövegdoboz 6"/>
          <p:cNvSpPr txBox="1">
            <a:spLocks noChangeArrowheads="1"/>
          </p:cNvSpPr>
          <p:nvPr/>
        </p:nvSpPr>
        <p:spPr bwMode="auto">
          <a:xfrm>
            <a:off x="684213" y="5373688"/>
            <a:ext cx="3311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Tervező,kivitelező: </a:t>
            </a:r>
          </a:p>
          <a:p>
            <a:r>
              <a:rPr lang="hu-HU" sz="1600" b="1">
                <a:solidFill>
                  <a:srgbClr val="FF0000"/>
                </a:solidFill>
              </a:rPr>
              <a:t>GEOWATT kFT. </a:t>
            </a:r>
          </a:p>
          <a:p>
            <a:r>
              <a:rPr lang="hu-HU" sz="1600" b="1">
                <a:solidFill>
                  <a:srgbClr val="FF0000"/>
                </a:solidFill>
              </a:rPr>
              <a:t>(Kis József,</a:t>
            </a:r>
          </a:p>
          <a:p>
            <a:r>
              <a:rPr lang="hu-HU" sz="1600" b="1">
                <a:solidFill>
                  <a:srgbClr val="FF0000"/>
                </a:solidFill>
              </a:rPr>
              <a:t>Fodor Zoltán)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ctr"/>
            <a:r>
              <a:rPr lang="hu-HU" sz="4000" b="1" i="1" smtClean="0">
                <a:latin typeface="Algerian" pitchFamily="82" charset="0"/>
              </a:rPr>
              <a:t>Referenciák</a:t>
            </a:r>
            <a:endParaRPr lang="hu-HU" sz="4000" smtClean="0"/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250825" y="1052513"/>
            <a:ext cx="8435975" cy="5616575"/>
          </a:xfrm>
        </p:spPr>
        <p:txBody>
          <a:bodyPr/>
          <a:lstStyle/>
          <a:p>
            <a:r>
              <a:rPr lang="hu-HU" smtClean="0"/>
              <a:t>Szakály Község Önkormányzati Intézményeinek 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	Energiahatékonyság növelő beruházásai.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Az Általános Iskola: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32772" name="Kép 4" descr="Fodor 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8130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Kép 5" descr="Fodor 0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81300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zövegdoboz 6"/>
          <p:cNvSpPr txBox="1">
            <a:spLocks noChangeArrowheads="1"/>
          </p:cNvSpPr>
          <p:nvPr/>
        </p:nvSpPr>
        <p:spPr bwMode="auto">
          <a:xfrm>
            <a:off x="468313" y="4797425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2775" name="Szövegdoboz 7"/>
          <p:cNvSpPr txBox="1">
            <a:spLocks noChangeArrowheads="1"/>
          </p:cNvSpPr>
          <p:nvPr/>
        </p:nvSpPr>
        <p:spPr bwMode="auto">
          <a:xfrm>
            <a:off x="250825" y="5084763"/>
            <a:ext cx="7705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Az épületen 10 cm-es hőszigetelés ,éj új nyílászárók kerültek elhelyezésre.</a:t>
            </a:r>
          </a:p>
          <a:p>
            <a:r>
              <a:rPr lang="hu-HU" sz="1800"/>
              <a:t>A beépített hőszivattyú:  Vaporline GBI33-HACW  típus</a:t>
            </a:r>
          </a:p>
          <a:p>
            <a:r>
              <a:rPr lang="hu-HU" sz="1800"/>
              <a:t>A belső hőleadó rendszer radiátoros. A tervezett max.fűtési hőfoklépcső 62</a:t>
            </a:r>
            <a:r>
              <a:rPr lang="hu-HU" sz="1800" baseline="30000"/>
              <a:t>0</a:t>
            </a:r>
            <a:r>
              <a:rPr lang="hu-HU" sz="1800"/>
              <a:t>C/ 50</a:t>
            </a:r>
            <a:r>
              <a:rPr lang="hu-HU" sz="1800" baseline="30000"/>
              <a:t>0</a:t>
            </a:r>
            <a:r>
              <a:rPr lang="hu-HU" sz="1800"/>
              <a:t>C.</a:t>
            </a:r>
          </a:p>
          <a:p>
            <a:r>
              <a:rPr lang="hu-HU" sz="1800">
                <a:solidFill>
                  <a:srgbClr val="FF0000"/>
                </a:solidFill>
              </a:rPr>
              <a:t>Tervező: Geowatt Kft.</a:t>
            </a:r>
          </a:p>
          <a:p>
            <a:r>
              <a:rPr lang="hu-HU" sz="1800">
                <a:solidFill>
                  <a:srgbClr val="FF0000"/>
                </a:solidFill>
              </a:rPr>
              <a:t>Kivitelező: Komlói Fűtőerőmű Zrt.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ctr"/>
            <a:r>
              <a:rPr lang="hu-HU" sz="4000" b="1" i="1" smtClean="0">
                <a:latin typeface="Algerian" pitchFamily="82" charset="0"/>
              </a:rPr>
              <a:t>Referenciák</a:t>
            </a:r>
            <a:endParaRPr lang="hu-HU" sz="4000" smtClean="0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r>
              <a:rPr lang="hu-HU" smtClean="0"/>
              <a:t>Szakály Község Önkormányzati Intézményeinek 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    Energiahatékonyság növelő beruházásai.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Felsőtagozatos  Általános Iskola és Óvoda: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  <a:p>
            <a:endParaRPr lang="hu-HU" smtClean="0"/>
          </a:p>
        </p:txBody>
      </p:sp>
      <p:pic>
        <p:nvPicPr>
          <p:cNvPr id="33796" name="Kép 3" descr="Fodor 0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36734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4" descr="Fodor 0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492375"/>
            <a:ext cx="363696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églalap 5"/>
          <p:cNvSpPr>
            <a:spLocks noChangeArrowheads="1"/>
          </p:cNvSpPr>
          <p:nvPr/>
        </p:nvSpPr>
        <p:spPr bwMode="auto">
          <a:xfrm>
            <a:off x="250825" y="5013325"/>
            <a:ext cx="84978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Az épületen 10 cm-es hőszigetelés ,éj új nyílászárók kerültek elhelyezésre.</a:t>
            </a:r>
          </a:p>
          <a:p>
            <a:r>
              <a:rPr lang="hu-HU" sz="1800"/>
              <a:t>A beépített hőszivattyú:  Vaporline GBI33-HACW  típus,valamint GBI18-HACW</a:t>
            </a:r>
          </a:p>
          <a:p>
            <a:r>
              <a:rPr lang="hu-HU" sz="1800"/>
              <a:t>A belső hőleadó rendszer radiátoros. A tervezett max.fűtési hőfoklépcső 62</a:t>
            </a:r>
            <a:r>
              <a:rPr lang="hu-HU" sz="1800" baseline="30000"/>
              <a:t>0</a:t>
            </a:r>
            <a:r>
              <a:rPr lang="hu-HU" sz="1800"/>
              <a:t>C/ 50</a:t>
            </a:r>
            <a:r>
              <a:rPr lang="hu-HU" sz="1800" baseline="30000"/>
              <a:t>0</a:t>
            </a:r>
            <a:r>
              <a:rPr lang="hu-HU" sz="1800"/>
              <a:t>C.</a:t>
            </a:r>
          </a:p>
          <a:p>
            <a:endParaRPr lang="hu-HU" sz="1800"/>
          </a:p>
        </p:txBody>
      </p:sp>
      <p:sp>
        <p:nvSpPr>
          <p:cNvPr id="33799" name="Téglalap 6"/>
          <p:cNvSpPr>
            <a:spLocks noChangeArrowheads="1"/>
          </p:cNvSpPr>
          <p:nvPr/>
        </p:nvSpPr>
        <p:spPr bwMode="auto">
          <a:xfrm>
            <a:off x="323850" y="6092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solidFill>
                  <a:srgbClr val="FF0000"/>
                </a:solidFill>
              </a:rPr>
              <a:t>Tervező: Geowatt Kft.</a:t>
            </a:r>
          </a:p>
          <a:p>
            <a:r>
              <a:rPr lang="hu-HU" sz="1800">
                <a:solidFill>
                  <a:srgbClr val="FF0000"/>
                </a:solidFill>
              </a:rPr>
              <a:t>Kivitelező: Komlói Fűtőerőmű Zrt.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algn="ctr"/>
            <a:r>
              <a:rPr lang="hu-HU" sz="3600" b="1" i="1" smtClean="0">
                <a:latin typeface="Algerian" pitchFamily="82" charset="0"/>
              </a:rPr>
              <a:t>Referenciák</a:t>
            </a:r>
            <a:endParaRPr lang="hu-HU" sz="3600" smtClean="0"/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r>
              <a:rPr lang="hu-HU" smtClean="0"/>
              <a:t>A zalai vízmű.</a:t>
            </a:r>
          </a:p>
          <a:p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A Zalai Vízmű iroda és üzemépületének fűtése ,valamint használati melegvíz ellátása a 12-14</a:t>
            </a:r>
            <a:r>
              <a:rPr lang="hu-HU" sz="18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C-os  ivóvízből, hőszivattyúval kivett hőmennyiséggel.</a:t>
            </a:r>
          </a:p>
          <a:p>
            <a:pPr>
              <a:buFont typeface="Wingdings 2" pitchFamily="18" charset="2"/>
              <a:buNone/>
            </a:pPr>
            <a:r>
              <a:rPr lang="hu-HU" sz="1800" smtClean="0">
                <a:latin typeface="Times New Roman" pitchFamily="18" charset="0"/>
                <a:cs typeface="Times New Roman" pitchFamily="18" charset="0"/>
              </a:rPr>
              <a:t>A fűtési teljesítmény igény 80 kW., amelyet 1 db Vaporline GBI33-HDW ,valamint 1 db GBI33-HW hőszivattyú biztosít.</a:t>
            </a:r>
          </a:p>
          <a:p>
            <a:pPr>
              <a:buFont typeface="Wingdings 2" pitchFamily="18" charset="2"/>
              <a:buNone/>
            </a:pPr>
            <a:endParaRPr lang="hu-H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Kép 3" descr="Fodor 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565400"/>
            <a:ext cx="41036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zövegdoboz 4"/>
          <p:cNvSpPr txBox="1">
            <a:spLocks noChangeArrowheads="1"/>
          </p:cNvSpPr>
          <p:nvPr/>
        </p:nvSpPr>
        <p:spPr bwMode="auto">
          <a:xfrm>
            <a:off x="468313" y="5516563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/>
              <a:t>A belső  hőleadó rendszer magas hőmérsékletű , max. 62/57</a:t>
            </a:r>
            <a:r>
              <a:rPr lang="hu-HU" sz="1800" baseline="30000"/>
              <a:t>0</a:t>
            </a:r>
            <a:r>
              <a:rPr lang="hu-HU" sz="1800"/>
              <a:t>C –on működik.</a:t>
            </a:r>
          </a:p>
          <a:p>
            <a:r>
              <a:rPr lang="hu-HU" sz="1800">
                <a:solidFill>
                  <a:srgbClr val="FF0000"/>
                </a:solidFill>
              </a:rPr>
              <a:t>Áttervezést végezte: Geowatt Kft.</a:t>
            </a:r>
          </a:p>
          <a:p>
            <a:r>
              <a:rPr lang="hu-HU" sz="1800">
                <a:solidFill>
                  <a:srgbClr val="FF0000"/>
                </a:solidFill>
              </a:rPr>
              <a:t>Kivitelező: Kozma Kft.</a:t>
            </a:r>
          </a:p>
        </p:txBody>
      </p:sp>
      <p:pic>
        <p:nvPicPr>
          <p:cNvPr id="35846" name="Kép 5" descr="IMGA93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36004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algn="ctr"/>
            <a:r>
              <a:rPr lang="hu-HU" sz="4000" smtClean="0"/>
              <a:t> MAGYAR TERMÉK NAGYDÍJ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 lvl="1"/>
            <a:r>
              <a:rPr lang="hu-HU" sz="1600" b="1" smtClean="0"/>
              <a:t>Cégünk terméke. a "Vaporline" hőszivattyú család, a 2012.évben elnyerte a </a:t>
            </a:r>
          </a:p>
          <a:p>
            <a:pPr algn="ctr">
              <a:buFont typeface="Wingdings 2" pitchFamily="18" charset="2"/>
              <a:buNone/>
            </a:pPr>
            <a:r>
              <a:rPr lang="hu-HU" sz="1600" b="1" smtClean="0"/>
              <a:t>MAGYAR TERMÉK NAGYDÍJ</a:t>
            </a:r>
          </a:p>
          <a:p>
            <a:pPr algn="ctr">
              <a:buFont typeface="Wingdings 2" pitchFamily="18" charset="2"/>
              <a:buNone/>
            </a:pPr>
            <a:r>
              <a:rPr lang="hu-HU" sz="1600" smtClean="0"/>
              <a:t>KITÜNTETŐ CÍMET </a:t>
            </a:r>
          </a:p>
          <a:p>
            <a:pPr algn="ctr"/>
            <a:r>
              <a:rPr lang="hu-HU" sz="1600" smtClean="0"/>
              <a:t> A díjat szept.4.-én kedden Budapesten,a Parlament épületében adták át.</a:t>
            </a:r>
          </a:p>
          <a:p>
            <a:pPr algn="ctr"/>
            <a:endParaRPr lang="hu-HU" sz="1600" smtClean="0"/>
          </a:p>
          <a:p>
            <a:pPr algn="ctr"/>
            <a:r>
              <a:rPr lang="hu-HU" sz="1600" smtClean="0"/>
              <a:t/>
            </a:r>
            <a:br>
              <a:rPr lang="hu-HU" sz="1600" smtClean="0"/>
            </a:br>
            <a:endParaRPr lang="hu-HU" sz="1600" smtClean="0"/>
          </a:p>
          <a:p>
            <a:endParaRPr lang="hu-HU" smtClean="0"/>
          </a:p>
        </p:txBody>
      </p:sp>
      <p:pic>
        <p:nvPicPr>
          <p:cNvPr id="36868" name="Tartalom helye 3" descr="szb_9859.jpg_resize2_858x5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636838"/>
            <a:ext cx="56737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>
              <a:defRPr/>
            </a:pPr>
            <a:r>
              <a:rPr lang="hu-HU" sz="4000" b="1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Multifunkciós</a:t>
            </a:r>
            <a:r>
              <a:rPr lang="hu-H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készülékek</a:t>
            </a:r>
            <a:endParaRPr lang="hu-HU" sz="4000" b="1" i="1" dirty="0">
              <a:latin typeface="Algerian" pitchFamily="8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824412" cy="5327798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Két kondenzátoros </a:t>
            </a:r>
            <a:r>
              <a:rPr lang="hu-HU" dirty="0" err="1" smtClean="0"/>
              <a:t>Fűtő-Hűtő</a:t>
            </a:r>
            <a:r>
              <a:rPr lang="hu-HU" dirty="0" smtClean="0"/>
              <a:t> –HMV készülékek.</a:t>
            </a:r>
            <a:r>
              <a:rPr lang="hu-H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 </a:t>
            </a:r>
          </a:p>
          <a:p>
            <a:pPr>
              <a:defRPr/>
            </a:pPr>
            <a:r>
              <a:rPr lang="hu-H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lgerian" pitchFamily="82" charset="0"/>
              </a:rPr>
              <a:t>GBI(x)-HACDW típusok</a:t>
            </a: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i="1" dirty="0" smtClean="0">
              <a:solidFill>
                <a:schemeClr val="accent1">
                  <a:tint val="88000"/>
                  <a:satMod val="150000"/>
                </a:schemeClr>
              </a:solidFill>
              <a:latin typeface="Algerian" pitchFamily="82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14340" name="Szövegdoboz 15"/>
          <p:cNvSpPr txBox="1">
            <a:spLocks noChangeArrowheads="1"/>
          </p:cNvSpPr>
          <p:nvPr/>
        </p:nvSpPr>
        <p:spPr bwMode="auto">
          <a:xfrm>
            <a:off x="539552" y="1916832"/>
            <a:ext cx="46078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  <a:p>
            <a:pPr>
              <a:buFontTx/>
              <a:buChar char="-"/>
            </a:pPr>
            <a:endParaRPr lang="hu-HU" sz="1400"/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292080" y="996985"/>
            <a:ext cx="3851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r>
              <a:rPr kumimoji="0" lang="hu-HU" sz="12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hu-HU" sz="1200" dirty="0">
                <a:latin typeface="Cambria" pitchFamily="18" charset="0"/>
                <a:cs typeface="Times New Roman" pitchFamily="18" charset="0"/>
              </a:rPr>
              <a:t> </a:t>
            </a:r>
            <a:endParaRPr kumimoji="0" lang="hu-HU" sz="1600" dirty="0">
              <a:latin typeface="Palatino Linotype" pitchFamily="18" charset="0"/>
              <a:cs typeface="Times New Roman" pitchFamily="18" charset="0"/>
            </a:endParaRPr>
          </a:p>
          <a:p>
            <a:pPr eaLnBrk="0" hangingPunct="0"/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Mind nagyobb az igény a fűtő-aktív hűtő –HMV termelő hőszivattyúkra. A „Vaporline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” kétkondenzátoros (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HACDW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) készüléket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alkalmazva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az épület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fűtésére-hűtésére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és HMV ellátására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1/3-al javítjuk a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dirty="0">
                <a:latin typeface="Times New Roman" pitchFamily="18" charset="0"/>
                <a:cs typeface="Times New Roman" pitchFamily="18" charset="0"/>
              </a:rPr>
              <a:t>hőszivattyúk kihasználtságát, és megspórolunk egy több millió Ft-os beruházást </a:t>
            </a:r>
            <a:r>
              <a:rPr kumimoji="0" lang="hu-HU" sz="2000" dirty="0" smtClean="0">
                <a:latin typeface="Times New Roman" pitchFamily="18" charset="0"/>
                <a:cs typeface="Times New Roman" pitchFamily="18" charset="0"/>
              </a:rPr>
              <a:t>,vagy egy rossz hatékonyságú külső hőcserélős rendszer</a:t>
            </a:r>
            <a:r>
              <a:rPr kumimoji="0" lang="hu-HU" sz="1800" dirty="0" smtClean="0">
                <a:latin typeface="Arial" charset="0"/>
              </a:rPr>
              <a:t>t.</a:t>
            </a:r>
            <a:endParaRPr kumimoji="0" lang="hu-HU" sz="1800" dirty="0">
              <a:latin typeface="Arial" charset="0"/>
            </a:endParaRPr>
          </a:p>
        </p:txBody>
      </p:sp>
      <p:pic>
        <p:nvPicPr>
          <p:cNvPr id="7" name="Kép 6" descr="HACDW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505698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36625"/>
          </a:xfrm>
        </p:spPr>
        <p:txBody>
          <a:bodyPr>
            <a:normAutofit fontScale="90000"/>
          </a:bodyPr>
          <a:lstStyle/>
          <a:p>
            <a:r>
              <a:rPr lang="hu-HU" sz="3600" smtClean="0"/>
              <a:t>A Vaporline hőszivattyúk előnyei a forgalomban lévő hőszivattyúkhoz képest.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179388" y="1196975"/>
            <a:ext cx="8507412" cy="5127625"/>
          </a:xfrm>
        </p:spPr>
        <p:txBody>
          <a:bodyPr/>
          <a:lstStyle/>
          <a:p>
            <a:r>
              <a:rPr lang="hu-HU" smtClean="0">
                <a:solidFill>
                  <a:srgbClr val="0033CC"/>
                </a:solidFill>
              </a:rPr>
              <a:t>-</a:t>
            </a:r>
            <a:r>
              <a:rPr lang="hu-HU" sz="2000" smtClean="0">
                <a:solidFill>
                  <a:srgbClr val="0033CC"/>
                </a:solidFill>
              </a:rPr>
              <a:t>Lényegesen magasabb SCOP (SPF) érték, s így alacsony üzemköltség az EVI körfolyamatnak és a beépített hatékonyság növelő elemeknek </a:t>
            </a:r>
            <a:r>
              <a:rPr lang="hu-HU" sz="2000" smtClean="0"/>
              <a:t>köszönhetően. Lényegesen magasabb CO</a:t>
            </a:r>
            <a:r>
              <a:rPr lang="hu-HU" sz="2000" baseline="-25000" smtClean="0"/>
              <a:t>2</a:t>
            </a:r>
            <a:r>
              <a:rPr lang="hu-HU" sz="2000" smtClean="0"/>
              <a:t> megtakarítás az üzemeltetés során.    </a:t>
            </a:r>
            <a:r>
              <a:rPr lang="hu-HU" sz="1600" i="1" smtClean="0"/>
              <a:t>(Az EU-s import geotermikus hőszivattyúk nem készülnek  EVI körfolyamattal,hűtőközeg tartállyal, és többnyire  EEV szeleppel sem!)</a:t>
            </a:r>
          </a:p>
          <a:p>
            <a:r>
              <a:rPr lang="hu-HU" sz="2000" smtClean="0">
                <a:solidFill>
                  <a:srgbClr val="0033CC"/>
                </a:solidFill>
              </a:rPr>
              <a:t>-Magas hőmérsékletű fűtési rendszerek is hatékonyan üzemeltethetők.</a:t>
            </a:r>
          </a:p>
          <a:p>
            <a:pPr>
              <a:buFont typeface="Wingdings 2" pitchFamily="18" charset="2"/>
              <a:buNone/>
            </a:pPr>
            <a:r>
              <a:rPr lang="hu-HU" sz="1600" i="1" smtClean="0"/>
              <a:t>	(Az EU-s import geotermikus hőszivattyúk  nem alkalmasak magas hőmérsékletű fűtési rendszerek hatékony üzemeltetésére)</a:t>
            </a:r>
          </a:p>
          <a:p>
            <a:r>
              <a:rPr lang="hu-HU" sz="2000" smtClean="0">
                <a:solidFill>
                  <a:srgbClr val="0033CC"/>
                </a:solidFill>
              </a:rPr>
              <a:t>A Vaporline hőszivattyúk alkalmasak viszonylag magas hőmérsékletű termálvizek magas COP értékű hasznosítására.</a:t>
            </a:r>
          </a:p>
          <a:p>
            <a:endParaRPr lang="hu-HU" sz="2000" smtClean="0">
              <a:solidFill>
                <a:srgbClr val="0033CC"/>
              </a:solidFill>
            </a:endParaRPr>
          </a:p>
          <a:p>
            <a:r>
              <a:rPr lang="hu-HU" sz="2000" smtClean="0">
                <a:solidFill>
                  <a:srgbClr val="0033CC"/>
                </a:solidFill>
              </a:rPr>
              <a:t>A Vaporline hőszivattyúk multifunkciós kivitelűek is lehetnek,s ezzel a kihasználtságuk ,alkalmazhatóságuk javul. (Fűtés-aktív hűtés-HMV)</a:t>
            </a:r>
          </a:p>
          <a:p>
            <a:r>
              <a:rPr lang="hu-HU" sz="1600" i="1" smtClean="0"/>
              <a:t>(Az EU-s import geotermikus hőszivattyúk  nagy többsége csak fűtő hőszivattyú.)</a:t>
            </a:r>
            <a:endParaRPr lang="hu-HU" sz="16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Fő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r>
              <a:rPr lang="hu-HU" sz="3200" b="1" u="sng" dirty="0" err="1" smtClean="0">
                <a:solidFill>
                  <a:srgbClr val="000000"/>
                </a:solidFill>
                <a:sym typeface="Symbol" pitchFamily="18" charset="2"/>
              </a:rPr>
              <a:t>Coefficient</a:t>
            </a:r>
            <a:r>
              <a:rPr lang="hu-HU" sz="3200" b="1" u="sng" dirty="0" smtClean="0">
                <a:solidFill>
                  <a:srgbClr val="000000"/>
                </a:solidFill>
                <a:sym typeface="Symbol" pitchFamily="18" charset="2"/>
              </a:rPr>
              <a:t> of Performance</a:t>
            </a:r>
          </a:p>
          <a:p>
            <a:endParaRPr lang="hu-HU" sz="3200" b="1" u="sng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25000"/>
              </a:lnSpc>
              <a:buFontTx/>
              <a:buNone/>
            </a:pPr>
            <a:r>
              <a:rPr lang="hu-HU" sz="2800" b="1" dirty="0" smtClean="0">
                <a:solidFill>
                  <a:srgbClr val="000000"/>
                </a:solidFill>
                <a:sym typeface="Symbol" pitchFamily="18" charset="2"/>
              </a:rPr>
              <a:t>COP= Hasznos </a:t>
            </a:r>
            <a:r>
              <a:rPr lang="hu-HU" sz="2800" b="1" dirty="0" err="1" smtClean="0">
                <a:solidFill>
                  <a:srgbClr val="000000"/>
                </a:solidFill>
                <a:sym typeface="Symbol" pitchFamily="18" charset="2"/>
              </a:rPr>
              <a:t>telj.kW</a:t>
            </a:r>
            <a:r>
              <a:rPr lang="hu-HU" sz="4000" b="1" dirty="0" smtClean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hu-HU" sz="2800" b="1" dirty="0" smtClean="0">
                <a:solidFill>
                  <a:srgbClr val="000000"/>
                </a:solidFill>
                <a:sym typeface="Symbol" pitchFamily="18" charset="2"/>
              </a:rPr>
              <a:t>kW </a:t>
            </a:r>
            <a:r>
              <a:rPr lang="hu-HU" sz="2800" b="1" dirty="0" err="1" smtClean="0">
                <a:solidFill>
                  <a:srgbClr val="000000"/>
                </a:solidFill>
                <a:sym typeface="Symbol" pitchFamily="18" charset="2"/>
              </a:rPr>
              <a:t>telj.felvétel</a:t>
            </a:r>
            <a:r>
              <a:rPr lang="hu-HU" sz="2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>
              <a:lnSpc>
                <a:spcPct val="25000"/>
              </a:lnSpc>
              <a:buFontTx/>
              <a:buNone/>
            </a:pPr>
            <a:endParaRPr lang="hu-HU" sz="3200" dirty="0" smtClean="0"/>
          </a:p>
          <a:p>
            <a:r>
              <a:rPr lang="hu-HU" sz="3200" b="1" u="sng" dirty="0" err="1" smtClean="0">
                <a:solidFill>
                  <a:srgbClr val="000000"/>
                </a:solidFill>
                <a:sym typeface="Symbol" pitchFamily="18" charset="2"/>
              </a:rPr>
              <a:t>Energy</a:t>
            </a:r>
            <a:r>
              <a:rPr lang="hu-HU" sz="3200" b="1" u="sng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hu-HU" sz="3200" b="1" u="sng" dirty="0" err="1" smtClean="0">
                <a:solidFill>
                  <a:srgbClr val="000000"/>
                </a:solidFill>
                <a:sym typeface="Symbol" pitchFamily="18" charset="2"/>
              </a:rPr>
              <a:t>Efficiency</a:t>
            </a:r>
            <a:r>
              <a:rPr lang="hu-HU" sz="3200" b="1" u="sng" dirty="0" smtClean="0">
                <a:solidFill>
                  <a:srgbClr val="000000"/>
                </a:solidFill>
                <a:sym typeface="Symbol" pitchFamily="18" charset="2"/>
              </a:rPr>
              <a:t> Ratio </a:t>
            </a:r>
          </a:p>
          <a:p>
            <a:endParaRPr lang="hu-HU" sz="3200" b="1" u="sng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20000"/>
              </a:lnSpc>
              <a:buFontTx/>
              <a:buNone/>
            </a:pPr>
            <a:r>
              <a:rPr lang="hu-HU" sz="2800" b="1" dirty="0" smtClean="0">
                <a:solidFill>
                  <a:srgbClr val="000000"/>
                </a:solidFill>
                <a:sym typeface="Symbol" pitchFamily="18" charset="2"/>
              </a:rPr>
              <a:t>EER= </a:t>
            </a:r>
            <a:r>
              <a:rPr lang="hu-HU" sz="2800" b="1" dirty="0" err="1" smtClean="0">
                <a:solidFill>
                  <a:srgbClr val="000000"/>
                </a:solidFill>
                <a:sym typeface="Symbol" pitchFamily="18" charset="2"/>
              </a:rPr>
              <a:t>Hütötelj</a:t>
            </a:r>
            <a:r>
              <a:rPr lang="hu-HU" sz="2800" b="1" dirty="0" smtClean="0">
                <a:solidFill>
                  <a:srgbClr val="000000"/>
                </a:solidFill>
                <a:sym typeface="Symbol" pitchFamily="18" charset="2"/>
              </a:rPr>
              <a:t>. kW</a:t>
            </a:r>
            <a:r>
              <a:rPr lang="hu-HU" sz="4000" b="1" dirty="0" smtClean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hu-HU" sz="3200" b="1" dirty="0" smtClean="0">
                <a:solidFill>
                  <a:srgbClr val="000000"/>
                </a:solidFill>
                <a:sym typeface="Symbol" pitchFamily="18" charset="2"/>
              </a:rPr>
              <a:t> kW - </a:t>
            </a:r>
            <a:r>
              <a:rPr lang="hu-HU" sz="3200" b="1" dirty="0" err="1" smtClean="0">
                <a:solidFill>
                  <a:srgbClr val="000000"/>
                </a:solidFill>
                <a:sym typeface="Symbol" pitchFamily="18" charset="2"/>
              </a:rPr>
              <a:t>telj.felvéte</a:t>
            </a:r>
            <a:endParaRPr lang="hu-HU" sz="3200" b="1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hu-HU" sz="3200" b="1" dirty="0" smtClean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hu-HU" sz="3200" b="1" dirty="0" smtClean="0">
                <a:solidFill>
                  <a:srgbClr val="000000"/>
                </a:solidFill>
                <a:sym typeface="Symbol" pitchFamily="18" charset="2"/>
              </a:rPr>
              <a:t>SCOP(SPF)=fűtési energia kWh/ </a:t>
            </a:r>
            <a:r>
              <a:rPr lang="hu-HU" sz="3200" b="1" dirty="0" err="1" smtClean="0">
                <a:solidFill>
                  <a:srgbClr val="000000"/>
                </a:solidFill>
                <a:sym typeface="Symbol" pitchFamily="18" charset="2"/>
              </a:rPr>
              <a:t>kWh</a:t>
            </a:r>
            <a:r>
              <a:rPr lang="hu-HU" sz="3200" b="1" dirty="0" smtClean="0">
                <a:solidFill>
                  <a:srgbClr val="000000"/>
                </a:solidFill>
                <a:sym typeface="Symbol" pitchFamily="18" charset="2"/>
              </a:rPr>
              <a:t> energia felvétel</a:t>
            </a:r>
          </a:p>
          <a:p>
            <a:r>
              <a:rPr lang="hu-HU" sz="3200" b="1" dirty="0" smtClean="0">
                <a:solidFill>
                  <a:srgbClr val="000000"/>
                </a:solidFill>
                <a:sym typeface="Symbol" pitchFamily="18" charset="2"/>
              </a:rPr>
              <a:t>SEER /hűtési üzemmódban/</a:t>
            </a:r>
          </a:p>
          <a:p>
            <a:endParaRPr lang="hu-HU" sz="3200" b="1" dirty="0" smtClean="0">
              <a:solidFill>
                <a:srgbClr val="000000"/>
              </a:solidFill>
              <a:sym typeface="Symbol" pitchFamily="18" charset="2"/>
            </a:endParaRPr>
          </a:p>
          <a:p>
            <a:endParaRPr lang="hu-HU" sz="3200" b="1" dirty="0" smtClean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. Az uszodák </a:t>
            </a:r>
            <a:r>
              <a:rPr lang="hu-HU" b="1" dirty="0" err="1" smtClean="0"/>
              <a:t>hőellátása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hu-HU" dirty="0" smtClean="0"/>
              <a:t>A  jelenlegi állapot:  </a:t>
            </a:r>
          </a:p>
          <a:p>
            <a:pPr marL="93663" lvl="1" indent="269875"/>
            <a:r>
              <a:rPr lang="hu-HU" dirty="0" smtClean="0"/>
              <a:t>Sok helyen gondot,súlyos  terhet okoz a </a:t>
            </a:r>
            <a:r>
              <a:rPr lang="hu-HU" dirty="0" err="1" smtClean="0"/>
              <a:t>hőtechnikai</a:t>
            </a:r>
            <a:r>
              <a:rPr lang="hu-HU" dirty="0" smtClean="0"/>
              <a:t> szempontból hagyományos szemlélettel tervezett fürdők üzemeltetése.</a:t>
            </a:r>
          </a:p>
          <a:p>
            <a:pPr marL="93663" lvl="1" indent="269875"/>
            <a:r>
              <a:rPr lang="hu-HU" sz="2800" b="1" dirty="0" smtClean="0"/>
              <a:t> A hagyományos energetikai szemlélet</a:t>
            </a:r>
          </a:p>
          <a:p>
            <a:pPr marL="93663" lvl="1" indent="269875">
              <a:buNone/>
            </a:pPr>
            <a:r>
              <a:rPr lang="hu-HU" dirty="0" smtClean="0"/>
              <a:t>Főbb jellemzői:</a:t>
            </a:r>
          </a:p>
          <a:p>
            <a:pPr lvl="1"/>
            <a:r>
              <a:rPr lang="hu-HU" dirty="0" smtClean="0"/>
              <a:t>20 °C feletti vizek elfolyatása a közcsatornába</a:t>
            </a:r>
          </a:p>
          <a:p>
            <a:pPr lvl="1">
              <a:buNone/>
            </a:pPr>
            <a:r>
              <a:rPr lang="hu-HU" dirty="0" smtClean="0"/>
              <a:t>	vagy felszíni vizekbe;</a:t>
            </a:r>
          </a:p>
          <a:p>
            <a:pPr lvl="1"/>
            <a:r>
              <a:rPr lang="hu-HU" dirty="0" smtClean="0"/>
              <a:t> földgázkazánok és nagy kapacitású szellőző</a:t>
            </a:r>
          </a:p>
          <a:p>
            <a:pPr>
              <a:buNone/>
            </a:pPr>
            <a:r>
              <a:rPr lang="hu-HU" sz="2400" dirty="0" smtClean="0"/>
              <a:t>		gépek alkalmazása ;</a:t>
            </a:r>
          </a:p>
          <a:p>
            <a:pPr lvl="1"/>
            <a:r>
              <a:rPr lang="hu-HU" dirty="0" smtClean="0"/>
              <a:t>üzemeltetési és működtetési zavarok a nagy</a:t>
            </a:r>
          </a:p>
          <a:p>
            <a:pPr lvl="1">
              <a:buNone/>
            </a:pPr>
            <a:r>
              <a:rPr lang="hu-HU" dirty="0" smtClean="0"/>
              <a:t>	energiaköltségek miatt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 </a:t>
            </a:r>
            <a:r>
              <a:rPr lang="hu-HU" sz="4400" b="1" dirty="0" smtClean="0"/>
              <a:t>Az energiatudatos szemlélet elemei fürdőknél</a:t>
            </a:r>
            <a:r>
              <a:rPr lang="hu-HU" b="1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hu-HU" dirty="0" smtClean="0"/>
              <a:t>Hőszivattyúk alkalmazása</a:t>
            </a:r>
          </a:p>
          <a:p>
            <a:pPr lvl="1"/>
            <a:r>
              <a:rPr lang="hu-HU" dirty="0" smtClean="0"/>
              <a:t>Elsőként az elfolyó víz hőjét hasznosítva (</a:t>
            </a:r>
            <a:r>
              <a:rPr lang="hu-HU" dirty="0" err="1" smtClean="0"/>
              <a:t>hulladékhő</a:t>
            </a:r>
            <a:r>
              <a:rPr lang="hu-HU" dirty="0" smtClean="0"/>
              <a:t>), és a környezetbe alacsony hőfokszinten elengedve. (max.12-15</a:t>
            </a:r>
            <a:r>
              <a:rPr lang="hu-HU" baseline="30000" dirty="0" smtClean="0"/>
              <a:t>0</a:t>
            </a:r>
            <a:r>
              <a:rPr lang="hu-HU" dirty="0" smtClean="0"/>
              <a:t>C)</a:t>
            </a:r>
          </a:p>
          <a:p>
            <a:pPr lvl="1"/>
            <a:r>
              <a:rPr lang="hu-HU" dirty="0" smtClean="0"/>
              <a:t>Magas SPF értékű hőszivattyúk alkalmazása</a:t>
            </a:r>
          </a:p>
          <a:p>
            <a:pPr lvl="1"/>
            <a:r>
              <a:rPr lang="hu-HU" dirty="0" smtClean="0"/>
              <a:t>A hőszivattyúkat feladatra és hőfokszintre külön -           - választva alkalmazzuk.</a:t>
            </a:r>
          </a:p>
          <a:p>
            <a:pPr lvl="1"/>
            <a:r>
              <a:rPr lang="hu-HU" dirty="0" smtClean="0"/>
              <a:t>Magas elpárolgási hőmérsékletű hőszivattyúk alkalmazása,az elpárolgási hőfokszint maximalizálása a legmagasabb elérhető SPF érdekében. Előtét hőcserélők alkalmazása</a:t>
            </a:r>
          </a:p>
          <a:p>
            <a:pPr lvl="1"/>
            <a:r>
              <a:rPr lang="hu-HU" dirty="0" smtClean="0"/>
              <a:t>A fűtési,HMV,felfűtési szellőzési hőigények optimalizálása,az egyidejűségek figyelembe vételével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1679</TotalTime>
  <Words>3305</Words>
  <Application>Microsoft Office PowerPoint</Application>
  <PresentationFormat>Diavetítés a képernyőre (4:3 oldalarány)</PresentationFormat>
  <Paragraphs>473</Paragraphs>
  <Slides>44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Áramlás</vt:lpstr>
      <vt:lpstr>A fürdőkben megvalósítható energetikai fejlesztési lehetőségek</vt:lpstr>
      <vt:lpstr>Hőszivattyúk működése ,főbb paraméterei</vt:lpstr>
      <vt:lpstr>A VAPORLINE GBI(x)-HACW típusú hőszivattyúk valós reverzibilis „EVI „körfolyamata.</vt:lpstr>
      <vt:lpstr>Multifunkciós készülékek</vt:lpstr>
      <vt:lpstr>Multifunkciós készülékek</vt:lpstr>
      <vt:lpstr>A Vaporline hőszivattyúk előnyei a forgalomban lévő hőszivattyúkhoz képest.</vt:lpstr>
      <vt:lpstr>Fő paraméterek</vt:lpstr>
      <vt:lpstr>. Az uszodák hőellátása</vt:lpstr>
      <vt:lpstr> Az energiatudatos szemlélet elemei fürdőknél.</vt:lpstr>
      <vt:lpstr> Az energiatudatos szemlélet elemei.</vt:lpstr>
      <vt:lpstr>1.3. Az uszoda párátlanítás energiatudatos megoldása</vt:lpstr>
      <vt:lpstr>1.3. Az uszoda párátlanítás energiatudatos megoldása</vt:lpstr>
      <vt:lpstr> Az uszoda párátlanítás energiatudatos megoldása</vt:lpstr>
      <vt:lpstr>NORDIC PC75 medencekondícionáló hőszivattyú</vt:lpstr>
      <vt:lpstr>Az elfolyó termál hulladékhő, illetve termálhő hasznosítása hőszivattyúkkal</vt:lpstr>
      <vt:lpstr>A hőszivattyúk alkalmazhatósága magas hőmérsékletű vizek hasznosítására.</vt:lpstr>
      <vt:lpstr>A hőszivattyúk alkalmazhatósági tartománya</vt:lpstr>
      <vt:lpstr>A hőfokszint beállításának  technikai megoldása.</vt:lpstr>
      <vt:lpstr>A célszerűen alkalmazható hőszivattyúk technikai követelményei. </vt:lpstr>
      <vt:lpstr> A célszerűen alkalmazható hőszivattyúk technikai követelményei.</vt:lpstr>
      <vt:lpstr> A célszerűen alkalmazható hőszivattyúk technikai követelményei</vt:lpstr>
      <vt:lpstr>A célszerűen alkalmazható hőszivattyúk technikai követelményei </vt:lpstr>
      <vt:lpstr> A rendszerkialakítás  az SPF optimalizálás függvényében.</vt:lpstr>
      <vt:lpstr>Nagykőrösi rendszer</vt:lpstr>
      <vt:lpstr> Nagykőrösi rendszer előzetes terve</vt:lpstr>
      <vt:lpstr> </vt:lpstr>
      <vt:lpstr>Komplex energetikai szemlélet a nagykőrösi strandfürdő energetikai áttervezésénél</vt:lpstr>
      <vt:lpstr>Komplex energetikai szemlélet a nagykőrösi strandfürdő energetikai áttervezésénél</vt:lpstr>
      <vt:lpstr>Komplex energetikai szemlélet a nagykőrösi strandfürdő energetikai áttervezésénél</vt:lpstr>
      <vt:lpstr>Komplex energetikai szemlélet a nagykőrösi strandfürdő energetikai áttervezésénél</vt:lpstr>
      <vt:lpstr>Komplex energetikai szemlélet a nagykőrösi strandfürdő energetikai áttervezésénél</vt:lpstr>
      <vt:lpstr>GEOWATT  KFT.  A Vaporline  hőszivattyúk fejlesztője és gyártója</vt:lpstr>
      <vt:lpstr>A”Vaporline „GBI(66-80-96)-HACW   hőszivattyúk</vt:lpstr>
      <vt:lpstr>A „Vaporline” GBI(24-33-40-48)-HACW hőszivattyúk.</vt:lpstr>
      <vt:lpstr>A”Vaporline” GBI(09-13-18)-HACW hőszivattyúk.</vt:lpstr>
      <vt:lpstr>Referenciák http://www.geowatt.hu/cegunk/vaporline-referencia</vt:lpstr>
      <vt:lpstr>Referenciák http://www.geowatt.hu/cegunk/vaporline-referencia</vt:lpstr>
      <vt:lpstr>Referenciák http://www.geowatt.hu/cegunk/vaporline-referencia</vt:lpstr>
      <vt:lpstr>Referenciák http://www.geowatt.hu/cegunk/vaporline-referencia</vt:lpstr>
      <vt:lpstr>Referenciák http://www.geowatt.hu/cegunk/vaporline-referencia</vt:lpstr>
      <vt:lpstr>Referenciák</vt:lpstr>
      <vt:lpstr>Referenciák</vt:lpstr>
      <vt:lpstr>Referenciák</vt:lpstr>
      <vt:lpstr> MAGYAR TERMÉK NAGYDÍJ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1530 Hőszivattyús hőellátás speciális méretezési és kivitelezési tapasztalatai uszodák medence vizeinek fűtéséhez</dc:title>
  <dc:creator>Zoltán Fodor</dc:creator>
  <cp:lastModifiedBy>Fodor Zoltán</cp:lastModifiedBy>
  <cp:revision>217</cp:revision>
  <dcterms:created xsi:type="dcterms:W3CDTF">2010-05-02T10:41:52Z</dcterms:created>
  <dcterms:modified xsi:type="dcterms:W3CDTF">2013-05-17T02:54:50Z</dcterms:modified>
</cp:coreProperties>
</file>