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4" r:id="rId3"/>
    <p:sldId id="326" r:id="rId4"/>
    <p:sldId id="325" r:id="rId5"/>
    <p:sldId id="327" r:id="rId6"/>
    <p:sldId id="334" r:id="rId7"/>
    <p:sldId id="335" r:id="rId8"/>
    <p:sldId id="262" r:id="rId9"/>
    <p:sldId id="273" r:id="rId10"/>
    <p:sldId id="311" r:id="rId11"/>
    <p:sldId id="293" r:id="rId12"/>
    <p:sldId id="329" r:id="rId13"/>
    <p:sldId id="322" r:id="rId14"/>
    <p:sldId id="332" r:id="rId15"/>
    <p:sldId id="323" r:id="rId16"/>
    <p:sldId id="330" r:id="rId17"/>
    <p:sldId id="331" r:id="rId18"/>
    <p:sldId id="333" r:id="rId19"/>
    <p:sldId id="301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  <a:srgbClr val="45763A"/>
    <a:srgbClr val="006600"/>
    <a:srgbClr val="0066FF"/>
    <a:srgbClr val="FFFF00"/>
    <a:srgbClr val="FF3300"/>
    <a:srgbClr val="FF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 autoAdjust="0"/>
    <p:restoredTop sz="79741" autoAdjust="0"/>
  </p:normalViewPr>
  <p:slideViewPr>
    <p:cSldViewPr>
      <p:cViewPr>
        <p:scale>
          <a:sx n="75" d="100"/>
          <a:sy n="75" d="100"/>
        </p:scale>
        <p:origin x="-15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498" y="3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r>
              <a:rPr lang="hu-HU"/>
              <a:t>Fodor Zoltan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r>
              <a:rPr lang="hu-HU"/>
              <a:t>GEOTERMIKUS ENERGIAHASZNOSÍTÁS "NORDIC"HŐSZIVATTYÚKKAL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fld id="{F7D33B74-3693-438B-A712-D1E898CDDC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68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768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68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fld id="{BFA0F0AF-75F9-471C-B5A0-6204ADDF37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0723C-8B22-4F47-9F03-BE565474CF1A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A </a:t>
            </a:r>
            <a:r>
              <a:rPr lang="hu-HU" sz="1200" dirty="0" err="1" smtClean="0"/>
              <a:t>gőzbefecskendezéses</a:t>
            </a:r>
            <a:r>
              <a:rPr lang="hu-HU" sz="1200" dirty="0" smtClean="0"/>
              <a:t> COPELAND EVI kompresszorokhoz cégünk egy reverzibilis (fűtő-aktív </a:t>
            </a:r>
            <a:r>
              <a:rPr lang="hu-HU" sz="1200" dirty="0" err="1" smtClean="0"/>
              <a:t>hűtő-HMV</a:t>
            </a:r>
            <a:r>
              <a:rPr lang="hu-HU" sz="1200" dirty="0" smtClean="0"/>
              <a:t>)</a:t>
            </a:r>
          </a:p>
          <a:p>
            <a:r>
              <a:rPr lang="hu-HU" sz="1200" dirty="0" smtClean="0"/>
              <a:t>körfolyamatot dolgozott ki. E körfolyamatot valósítottuk meg a hőszivattyúinkban. A fejlesztés legfőbb célkitűzése a lehető legmagasabb SPF érték, a magas fűtési hőfokszint elérése,valamint a magas hőmérsékletű termálvizek magas COP értékű hasznosítása.</a:t>
            </a:r>
          </a:p>
          <a:p>
            <a:endParaRPr lang="hu-HU" sz="1200" dirty="0" smtClean="0"/>
          </a:p>
          <a:p>
            <a:r>
              <a:rPr lang="hu-HU" sz="1400" dirty="0" smtClean="0"/>
              <a:t>GBI(09-96)-HACW  /alapkészülékek</a:t>
            </a:r>
            <a:r>
              <a:rPr lang="hu-HU" sz="1200" dirty="0" smtClean="0"/>
              <a:t>/				           -</a:t>
            </a:r>
          </a:p>
          <a:p>
            <a:r>
              <a:rPr lang="hu-HU" sz="1200" dirty="0" err="1" smtClean="0"/>
              <a:t>-Multifunkciós</a:t>
            </a:r>
            <a:r>
              <a:rPr lang="hu-HU" sz="1200" dirty="0" smtClean="0"/>
              <a:t> hőszivattyú (fűtés-aktív hűtés HMV termelés). </a:t>
            </a:r>
          </a:p>
          <a:p>
            <a:r>
              <a:rPr lang="hu-HU" sz="1200" dirty="0" smtClean="0"/>
              <a:t>10-100 kW egységteljesítményben,</a:t>
            </a:r>
          </a:p>
          <a:p>
            <a:r>
              <a:rPr lang="hu-HU" sz="1200" dirty="0" smtClean="0"/>
              <a:t>10 db teljesítmény fokozatban,</a:t>
            </a:r>
          </a:p>
          <a:p>
            <a:r>
              <a:rPr lang="hu-HU" sz="1200" dirty="0" smtClean="0"/>
              <a:t> HMV előállítás desuperheaterrel./</a:t>
            </a:r>
            <a:r>
              <a:rPr lang="hu-HU" sz="1200" dirty="0" err="1" smtClean="0"/>
              <a:t>opc</a:t>
            </a:r>
            <a:r>
              <a:rPr lang="hu-HU" sz="1200" dirty="0" smtClean="0"/>
              <a:t>.: aktív-passzív hűtéssel kombinálva/</a:t>
            </a:r>
          </a:p>
          <a:p>
            <a:pPr>
              <a:buFont typeface="Wingdings 2" pitchFamily="18" charset="2"/>
              <a:buNone/>
            </a:pPr>
            <a:r>
              <a:rPr lang="hu-HU" sz="1200" dirty="0" smtClean="0"/>
              <a:t>HMV kapacitás a fűtési teljesítmény 15%-ban.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hu-HU" sz="1200" dirty="0" smtClean="0">
              <a:latin typeface="Arial" charset="0"/>
            </a:endParaRPr>
          </a:p>
          <a:p>
            <a:pPr eaLnBrk="0" hangingPunct="0"/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P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ldak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nt eml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thetn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 egy 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llod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t-ahol alacsony 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kletű fűt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sre vannak be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p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tve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lső 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 szab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lyoz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ssal. Az elők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tő konyha miatt 60</a:t>
            </a:r>
            <a:r>
              <a:rPr kumimoji="0" lang="hu-HU" sz="1200" baseline="30000" dirty="0" smtClean="0">
                <a:latin typeface="Palatino Linotype" pitchFamily="18" charset="0"/>
                <a:cs typeface="Times New Roman" pitchFamily="18" charset="0"/>
              </a:rPr>
              <a:t>0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C-os </a:t>
            </a:r>
            <a:r>
              <a:rPr kumimoji="0" lang="hu-HU" sz="1200" dirty="0" err="1" smtClean="0">
                <a:latin typeface="Palatino Linotype" pitchFamily="18" charset="0"/>
                <a:cs typeface="Times New Roman" pitchFamily="18" charset="0"/>
              </a:rPr>
              <a:t>HMV-re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van 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g. </a:t>
            </a:r>
          </a:p>
          <a:p>
            <a:pPr eaLnBrk="0" hangingPunct="0"/>
            <a:endParaRPr kumimoji="0" lang="hu-HU" sz="1200" dirty="0" smtClean="0">
              <a:latin typeface="Arial" charset="0"/>
            </a:endParaRPr>
          </a:p>
          <a:p>
            <a:pPr eaLnBrk="0" hangingPunct="0"/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Egy ilyen estben 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lső hőcser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lő alkalmaz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sakor csak 30-40</a:t>
            </a:r>
            <a:r>
              <a:rPr kumimoji="0" lang="hu-HU" sz="1200" baseline="30000" dirty="0" smtClean="0">
                <a:latin typeface="Palatino Linotype" pitchFamily="18" charset="0"/>
                <a:cs typeface="Times New Roman" pitchFamily="18" charset="0"/>
              </a:rPr>
              <a:t>0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ö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ö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tti 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kletű </a:t>
            </a:r>
            <a:r>
              <a:rPr kumimoji="0" lang="hu-HU" sz="1200" dirty="0" err="1" smtClean="0">
                <a:latin typeface="Palatino Linotype" pitchFamily="18" charset="0"/>
                <a:cs typeface="Times New Roman" pitchFamily="18" charset="0"/>
              </a:rPr>
              <a:t>HMV-t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lehetne elő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tani.  A megold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 ilyenkor az ,hogy külön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 c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lszerű be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tani a lehető legmagasabb kondenz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ci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ó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 hőfokszintre HMV elő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ra. A kihaszn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lts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ga ennek a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nak 1/3-a a fűt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si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 kihaszn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lts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nak!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lvl="0"/>
            <a:r>
              <a:rPr kumimoji="1" lang="hu-H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Magyarországon érezhetően szakmai berkekben is nagy ellentábora van a geotermikus hőszivattyús rendszerek alkalmazásának.</a:t>
            </a:r>
          </a:p>
          <a:p>
            <a:r>
              <a:rPr kumimoji="1" lang="hu-H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Évek óta jelentős elmozdulás nem tapasztalható a rendszerek alkalmazásában, holott a legtöbb európai  országban e rendszerek alkalmazásában jelentős felfutás tapasztalható.    Egy olyan fűtési-hűtési és HMV rendszert mellőzünk, amely nagyrészt megújuló energiát – </a:t>
            </a:r>
            <a:r>
              <a:rPr kumimoji="1" lang="hu-H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földhőt</a:t>
            </a:r>
            <a:r>
              <a:rPr kumimoji="1" lang="hu-H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,- hasznosít, olyan ár/érték arányban amelyet bizonyíthatóan ,egyik alternatív, megújuló energiát hasznosító rendszer sem tud produkálni. Olyan technikát és technológiát mellőzünk,amelyet a leghatékonyabb módon,a legnagyobb komfortfokozatot biztosítva lehet alkalmazni  nem csak új,hanem meglévő épületek gázkazános fűtési rendszereinek kiváltására, s amelyek megoldást biztosítanak a jelenlegi gázárak mellett az intézmények,lakóépületek fűtési-hűtési és HMV költségeinek 50-60%-os mértékű csökkentésére.</a:t>
            </a:r>
          </a:p>
          <a:p>
            <a:r>
              <a:rPr kumimoji="1" lang="hu-H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Olyan rendszert mellőzünk, amely jól illeszthető az energia stratégiába,hiszen a hőszivattyúk hajtásához szükséges /káros / elektromos energia a decentralizált energiaellátás bővülésével,a technikai fejlődéssel nagyrészt megújuló energiával kiválható.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B468-0A41-4EC2-8682-1C53C4B866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6B1A-395C-42DE-9DE9-24FF7A42F6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7C95-4817-426E-8F58-A9D6894CFE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88E-25D5-4C36-A45E-D6F0202DDA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BB91-31F4-4BF8-9005-EB24ACE29F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D55F-2B39-4BBB-80A9-403E2D9C33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CC29-C0A3-467B-87E0-A79BCC0D42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83A0-0DBB-4480-A07B-38A7E41ACF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38EB-FC91-4066-B71C-1702C58768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448F-EF4D-45A7-9A53-9A6B1F4866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1E08-40EF-4958-9AED-8EEF29F2F9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C867E5-4C07-45B3-ADE2-CCE3C63BA8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3" r:id="rId2"/>
    <p:sldLayoutId id="2147483882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83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400" dirty="0">
                <a:solidFill>
                  <a:srgbClr val="FFFFFF"/>
                </a:solidFill>
              </a:rPr>
              <a:t>Copyright, 1996 © Dale Carnegie &amp; </a:t>
            </a:r>
            <a:r>
              <a:rPr lang="hu-HU" sz="1400" dirty="0" err="1">
                <a:solidFill>
                  <a:srgbClr val="FFFFFF"/>
                </a:solidFill>
              </a:rPr>
              <a:t>Associates</a:t>
            </a:r>
            <a:r>
              <a:rPr lang="hu-HU" sz="1400">
                <a:solidFill>
                  <a:srgbClr val="FFFFFF"/>
                </a:solidFill>
              </a:rPr>
              <a:t>, Inc.</a:t>
            </a:r>
            <a:endParaRPr lang="hu-H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11" descr="C:\aaaaa\Carnegie\carnegi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172200"/>
            <a:ext cx="1009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29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8784976" cy="2520280"/>
          </a:xfrm>
        </p:spPr>
        <p:txBody>
          <a:bodyPr tIns="45720">
            <a:noAutofit/>
          </a:bodyPr>
          <a:lstStyle/>
          <a:p>
            <a:pPr lvl="2" algn="ctr"/>
            <a:r>
              <a:rPr lang="hu-HU" sz="5400" b="1" dirty="0" smtClean="0">
                <a:solidFill>
                  <a:srgbClr val="FF0000"/>
                </a:solidFill>
                <a:latin typeface="Algerian" pitchFamily="82" charset="0"/>
              </a:rPr>
              <a:t>A hazai hőszivattyú gyártás jövőbeli esélyei</a:t>
            </a:r>
            <a:endParaRPr lang="hu-HU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5125" name="Picture 1" descr="C:\Documents and Settings\Kmotriza Igor\Dokumentumok\Képek\Kiállítás 2010\IMGA6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03613"/>
            <a:ext cx="28765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Szövegdoboz 9"/>
          <p:cNvSpPr txBox="1">
            <a:spLocks noChangeArrowheads="1"/>
          </p:cNvSpPr>
          <p:nvPr/>
        </p:nvSpPr>
        <p:spPr bwMode="auto">
          <a:xfrm>
            <a:off x="250825" y="587692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i="1">
                <a:solidFill>
                  <a:srgbClr val="FFC000"/>
                </a:solidFill>
                <a:latin typeface="Palatino Linotype" pitchFamily="18" charset="0"/>
              </a:rPr>
              <a:t>      Honlap: </a:t>
            </a:r>
            <a:r>
              <a:rPr lang="hu-HU" sz="2400" i="1">
                <a:solidFill>
                  <a:srgbClr val="C00000"/>
                </a:solidFill>
                <a:latin typeface="Palatino Linotype" pitchFamily="18" charset="0"/>
              </a:rPr>
              <a:t>www. geowatt.hu;          </a:t>
            </a:r>
            <a:r>
              <a:rPr lang="hu-HU" sz="2400" i="1">
                <a:solidFill>
                  <a:srgbClr val="FFC000"/>
                </a:solidFill>
                <a:latin typeface="Palatino Linotype" pitchFamily="18" charset="0"/>
              </a:rPr>
              <a:t>email: </a:t>
            </a:r>
            <a:r>
              <a:rPr lang="hu-HU" sz="2400" i="1">
                <a:solidFill>
                  <a:srgbClr val="C00000"/>
                </a:solidFill>
                <a:latin typeface="Palatino Linotype" pitchFamily="18" charset="0"/>
              </a:rPr>
              <a:t>geowatt@geowatt.hu</a:t>
            </a:r>
          </a:p>
        </p:txBody>
      </p:sp>
      <p:pic>
        <p:nvPicPr>
          <p:cNvPr id="5127" name="Kép 6" descr="NAGYDIJ_MAGYAR_20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861048"/>
            <a:ext cx="12049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Szövegdoboz 8"/>
          <p:cNvSpPr txBox="1">
            <a:spLocks noChangeArrowheads="1"/>
          </p:cNvSpPr>
          <p:nvPr/>
        </p:nvSpPr>
        <p:spPr bwMode="auto">
          <a:xfrm>
            <a:off x="3419475" y="2852738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i="1" dirty="0" err="1">
                <a:solidFill>
                  <a:srgbClr val="FF0000"/>
                </a:solidFill>
                <a:latin typeface="Algerian" pitchFamily="82" charset="0"/>
              </a:rPr>
              <a:t>Vaporline</a:t>
            </a:r>
            <a:r>
              <a:rPr lang="hu-HU" sz="2800" i="1" baseline="30000" dirty="0">
                <a:solidFill>
                  <a:srgbClr val="FF0000"/>
                </a:solidFill>
                <a:latin typeface="Algerian" pitchFamily="82" charset="0"/>
                <a:sym typeface="Symbol" pitchFamily="18" charset="2"/>
              </a:rPr>
              <a:t></a:t>
            </a:r>
            <a:r>
              <a:rPr lang="hu-HU" sz="2800" i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hu-HU" sz="2800" i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hu-HU" sz="2800" dirty="0" smtClean="0">
                <a:solidFill>
                  <a:srgbClr val="FF0000"/>
                </a:solidFill>
                <a:latin typeface="Algerian" pitchFamily="82" charset="0"/>
              </a:rPr>
              <a:t>hőszivattyúk</a:t>
            </a:r>
            <a:endParaRPr lang="hu-HU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395288" y="0"/>
            <a:ext cx="8183562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2400" b="1" i="1" dirty="0" smtClean="0">
                <a:latin typeface="Algerian" pitchFamily="82" charset="0"/>
              </a:rPr>
              <a:t>A VAPORLINE </a:t>
            </a:r>
            <a:r>
              <a:rPr lang="hu-HU" sz="24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GBI(x)-HACW típusú </a:t>
            </a:r>
            <a:r>
              <a:rPr lang="hu-HU" sz="2400" b="1" i="1" dirty="0" smtClean="0">
                <a:latin typeface="Algerian" pitchFamily="82" charset="0"/>
              </a:rPr>
              <a:t>hőszivattyúk valós reverzibilis „EVI „körfolyamata.</a:t>
            </a:r>
          </a:p>
        </p:txBody>
      </p:sp>
      <p:sp>
        <p:nvSpPr>
          <p:cNvPr id="12293" name="Szövegdoboz 4"/>
          <p:cNvSpPr txBox="1">
            <a:spLocks noChangeArrowheads="1"/>
          </p:cNvSpPr>
          <p:nvPr/>
        </p:nvSpPr>
        <p:spPr bwMode="auto">
          <a:xfrm>
            <a:off x="250825" y="4797425"/>
            <a:ext cx="83534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600"/>
          </a:p>
          <a:p>
            <a:r>
              <a:rPr lang="hu-HU" sz="2000"/>
              <a:t>Az alkalmazott körfolyamat,a beépített hűtőköri szabályzás és egyéb beépített hűtőköri elemekkel sikerült magas szintre emelni a pillanatnyi COP értékeket ,stabilizálni a kimenő fűtési teljesítményt az egyes hőfokszinteken, s ezzel minden eddiginél magasabb SPF(Seasonal Power Factor) elérése lehetséges „Vaporline” hőszivattyúinkkal.</a:t>
            </a:r>
          </a:p>
          <a:p>
            <a:endParaRPr lang="hu-HU" sz="1600"/>
          </a:p>
        </p:txBody>
      </p:sp>
      <p:pic>
        <p:nvPicPr>
          <p:cNvPr id="8" name="Tartalom helye 7" descr="2 kompresszoros HACW körfolyam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3652274" cy="3433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>
              <a:defRPr/>
            </a:pPr>
            <a:r>
              <a:rPr lang="hu-HU" sz="4000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Multifunkciós</a:t>
            </a:r>
            <a:r>
              <a:rPr lang="hu-H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készülékek</a:t>
            </a:r>
            <a:endParaRPr lang="hu-HU" sz="4000" b="1" i="1" dirty="0">
              <a:latin typeface="Algerian" pitchFamily="8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824412" cy="5327798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Két kondenzátoros készülékek.</a:t>
            </a:r>
            <a:r>
              <a:rPr lang="hu-H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GBI(x)-HDW típusok</a:t>
            </a: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14340" name="Szövegdoboz 15"/>
          <p:cNvSpPr txBox="1">
            <a:spLocks noChangeArrowheads="1"/>
          </p:cNvSpPr>
          <p:nvPr/>
        </p:nvSpPr>
        <p:spPr bwMode="auto">
          <a:xfrm>
            <a:off x="684213" y="1916113"/>
            <a:ext cx="82089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292080" y="833807"/>
            <a:ext cx="38519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endParaRPr kumimoji="0" lang="hu-HU" sz="1600" dirty="0">
              <a:latin typeface="Palatino Linotype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hu-HU" sz="14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Ezzel a megoldással  egy rossz </a:t>
            </a:r>
            <a:r>
              <a:rPr kumimoji="0" lang="hu-HU" sz="2000" dirty="0" err="1" smtClean="0">
                <a:latin typeface="Times New Roman" pitchFamily="18" charset="0"/>
                <a:cs typeface="Times New Roman" pitchFamily="18" charset="0"/>
              </a:rPr>
              <a:t>kihasználtságú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 , külön hőszivattyús készülék kiváltása lehetséges. </a:t>
            </a:r>
          </a:p>
          <a:p>
            <a:pPr eaLnBrk="0" hangingPunct="0"/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A HMV előállítás tulajdonsága,hogy az egyidejűségek miatt viszonylag nagy teljesítmény igények keletkeznek.  </a:t>
            </a:r>
          </a:p>
          <a:p>
            <a:pPr eaLnBrk="0" hangingPunct="0"/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Abban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az esetben azonban,ha a „Vaporline” kétkondenzátoros (HDW) készüléket alkalmazunk az épület fűtésére és HMV ellátására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 akkor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1/3-al javítjuk a fűtő hőszivattyúk kihasználtságát, és megspórolunk egy több millió Ft-os beruházást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,vagy egy rossz hatékonyságú külső hőcserélős rendszer</a:t>
            </a:r>
            <a:r>
              <a:rPr kumimoji="0" lang="hu-HU" sz="1800" dirty="0" smtClean="0">
                <a:latin typeface="Arial" charset="0"/>
              </a:rPr>
              <a:t>t.</a:t>
            </a:r>
            <a:endParaRPr kumimoji="0" lang="hu-HU" sz="1800" dirty="0">
              <a:latin typeface="Arial" charset="0"/>
            </a:endParaRPr>
          </a:p>
        </p:txBody>
      </p:sp>
      <p:pic>
        <p:nvPicPr>
          <p:cNvPr id="6" name="Kép 5" descr="HDW körfolya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508462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/>
            <a:r>
              <a:rPr lang="hu-HU" sz="2800" smtClean="0">
                <a:latin typeface="Algerian" pitchFamily="82" charset="0"/>
              </a:rPr>
              <a:t>Vaporline GWT típusú hőszivattyúk</a:t>
            </a:r>
          </a:p>
        </p:txBody>
      </p:sp>
      <p:sp>
        <p:nvSpPr>
          <p:cNvPr id="20483" name="Szöveg helye 2"/>
          <p:cNvSpPr>
            <a:spLocks noGrp="1"/>
          </p:cNvSpPr>
          <p:nvPr>
            <p:ph type="body" idx="1"/>
          </p:nvPr>
        </p:nvSpPr>
        <p:spPr>
          <a:xfrm>
            <a:off x="250825" y="1844675"/>
            <a:ext cx="4040188" cy="658813"/>
          </a:xfrm>
        </p:spPr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GWT200-H (R134A)</a:t>
            </a:r>
          </a:p>
        </p:txBody>
      </p:sp>
      <p:sp>
        <p:nvSpPr>
          <p:cNvPr id="20484" name="Szöveg helye 3"/>
          <p:cNvSpPr>
            <a:spLocks noGrp="1"/>
          </p:cNvSpPr>
          <p:nvPr>
            <p:ph type="body" sz="half" idx="3"/>
          </p:nvPr>
        </p:nvSpPr>
        <p:spPr>
          <a:xfrm>
            <a:off x="4356100" y="1052513"/>
            <a:ext cx="4259263" cy="849312"/>
          </a:xfrm>
        </p:spPr>
        <p:txBody>
          <a:bodyPr/>
          <a:lstStyle/>
          <a:p>
            <a:r>
              <a:rPr lang="hu-H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Magas hőmérsékletű hulladékhő, magas fűtési hőmérsékleten történő alkalmazására</a:t>
            </a:r>
          </a:p>
        </p:txBody>
      </p:sp>
      <p:pic>
        <p:nvPicPr>
          <p:cNvPr id="20485" name="Tartalom helye 6" descr="S2190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997200"/>
            <a:ext cx="4351338" cy="2447925"/>
          </a:xfrm>
        </p:spPr>
      </p:pic>
      <p:sp>
        <p:nvSpPr>
          <p:cNvPr id="2048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989138"/>
            <a:ext cx="4041775" cy="3527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R134A hűtőközeggel szerelt standard körfolyamatú hőszivattyúk .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GWT75-GWT300 között jelenleg 6 teljesítmény fokozatban, H funkcióval.</a:t>
            </a:r>
          </a:p>
          <a:p>
            <a:r>
              <a:rPr lang="hu-HU" smtClean="0"/>
              <a:t>A közvetlenül felhasználható elfolyó vízhőfok: 25</a:t>
            </a:r>
            <a:r>
              <a:rPr lang="hu-HU" baseline="30000" smtClean="0"/>
              <a:t>0</a:t>
            </a:r>
            <a:r>
              <a:rPr lang="hu-HU" smtClean="0"/>
              <a:t>C-48</a:t>
            </a:r>
            <a:r>
              <a:rPr lang="hu-HU" baseline="30000" smtClean="0"/>
              <a:t>0</a:t>
            </a:r>
            <a:r>
              <a:rPr lang="hu-HU" smtClean="0"/>
              <a:t>C</a:t>
            </a:r>
          </a:p>
          <a:p>
            <a:r>
              <a:rPr lang="hu-HU" smtClean="0"/>
              <a:t>A maximális fűtési előremenő hőfokszint: 83</a:t>
            </a:r>
            <a:r>
              <a:rPr lang="hu-HU" baseline="30000" smtClean="0"/>
              <a:t>0</a:t>
            </a:r>
            <a:r>
              <a:rPr lang="hu-HU" smtClean="0"/>
              <a:t>C</a:t>
            </a:r>
          </a:p>
        </p:txBody>
      </p:sp>
      <p:sp>
        <p:nvSpPr>
          <p:cNvPr id="20487" name="Szövegdoboz 7"/>
          <p:cNvSpPr txBox="1">
            <a:spLocks noChangeArrowheads="1"/>
          </p:cNvSpPr>
          <p:nvPr/>
        </p:nvSpPr>
        <p:spPr bwMode="auto">
          <a:xfrm>
            <a:off x="250825" y="5516563"/>
            <a:ext cx="8785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Times New Roman" pitchFamily="18" charset="0"/>
                <a:cs typeface="Times New Roman" pitchFamily="18" charset="0"/>
              </a:rPr>
              <a:t>Elfolyó termálvizek hasznosítása Önkormányzati intézményeknél, fürdőknél,illetve távhőszolgáltatásnál, valamint magas hőmérsékletű radiátoros rendszerek közvetlen hőszivattyús megtáplálásánál.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648072"/>
          </a:xfrm>
        </p:spPr>
        <p:txBody>
          <a:bodyPr/>
          <a:lstStyle/>
          <a:p>
            <a:pPr algn="ctr"/>
            <a:r>
              <a:rPr lang="hu-HU" sz="3600" dirty="0" smtClean="0"/>
              <a:t>Jövőbeli esélyek.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415880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sz="2400" dirty="0" smtClean="0"/>
              <a:t>Az esély bizonytalanság okai:</a:t>
            </a:r>
          </a:p>
          <a:p>
            <a:pPr lvl="1"/>
            <a:r>
              <a:rPr lang="hu-HU" sz="2000" dirty="0" smtClean="0"/>
              <a:t>A szakma ellenállása általában a hőszivattyús rendszerekkel szemben, a döntéshozók félreinformálása</a:t>
            </a:r>
          </a:p>
          <a:p>
            <a:pPr lvl="1"/>
            <a:r>
              <a:rPr lang="hu-HU" sz="2000" dirty="0" smtClean="0"/>
              <a:t>A hőszivattyús rendszerek nem megfelelő alkalmazása</a:t>
            </a:r>
          </a:p>
          <a:p>
            <a:pPr marL="0" lvl="1" indent="0"/>
            <a:r>
              <a:rPr lang="hu-HU" dirty="0" smtClean="0"/>
              <a:t>Az esély lehetősége:</a:t>
            </a:r>
          </a:p>
          <a:p>
            <a:pPr marL="274637" lvl="2" indent="0"/>
            <a:r>
              <a:rPr lang="hu-HU" dirty="0" smtClean="0"/>
              <a:t>Magas hozzáadott érték</a:t>
            </a:r>
          </a:p>
          <a:p>
            <a:pPr marL="274637" lvl="2" indent="0"/>
            <a:r>
              <a:rPr lang="hu-HU" dirty="0" smtClean="0"/>
              <a:t>Pozitív referenciák,amelyek az eddigiektől eltérően más alapokra helyezik a hőszivattyúk használhatóságát,megítélését!</a:t>
            </a:r>
          </a:p>
          <a:p>
            <a:pPr marL="274637" lvl="2" indent="0"/>
            <a:r>
              <a:rPr lang="hu-HU" dirty="0" smtClean="0"/>
              <a:t>Remélhetőleg a döntéshozók s a szakma egy része felismeri a Magyar fejlesztésben rejlő lehetőségeket, s teret enged az alkalmazásának.</a:t>
            </a:r>
          </a:p>
          <a:p>
            <a:pPr marL="274637" lvl="2" indent="0"/>
            <a:r>
              <a:rPr lang="hu-HU" dirty="0" smtClean="0"/>
              <a:t>Gyártóbázis kialakítása folyamatban</a:t>
            </a:r>
          </a:p>
          <a:p>
            <a:pPr marL="274637" lvl="2" indent="0"/>
            <a:r>
              <a:rPr lang="hu-HU" dirty="0" smtClean="0"/>
              <a:t>Lehetőségeinkhez mérten a külpiaci terjeszkedés előmozdítása</a:t>
            </a:r>
          </a:p>
          <a:p>
            <a:pPr lvl="1">
              <a:buNone/>
            </a:pP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pPr algn="ctr"/>
            <a:r>
              <a:rPr lang="hu-HU" sz="3600" dirty="0" smtClean="0">
                <a:latin typeface="Algerian" pitchFamily="82" charset="0"/>
              </a:rPr>
              <a:t>Ár,védjegy,marketing,üzemi feltételek</a:t>
            </a:r>
            <a:endParaRPr lang="hu-HU" sz="36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3"/>
            <a:ext cx="8363272" cy="5127848"/>
          </a:xfrm>
        </p:spPr>
        <p:txBody>
          <a:bodyPr/>
          <a:lstStyle/>
          <a:p>
            <a:r>
              <a:rPr lang="hu-HU" dirty="0" smtClean="0"/>
              <a:t>Ár: rendszerszinten ,illetve ár/érték arányban versenyképes</a:t>
            </a:r>
          </a:p>
          <a:p>
            <a:r>
              <a:rPr lang="hu-HU" dirty="0" smtClean="0"/>
              <a:t>Védjegy bejelentés adott: </a:t>
            </a:r>
            <a:r>
              <a:rPr lang="hu-HU" i="1" dirty="0" err="1" smtClean="0"/>
              <a:t>Vaporline</a:t>
            </a:r>
            <a:r>
              <a:rPr lang="hu-HU" i="1" baseline="30000" dirty="0" smtClean="0">
                <a:latin typeface="Arial"/>
                <a:cs typeface="Arial"/>
              </a:rPr>
              <a:t>®</a:t>
            </a:r>
          </a:p>
          <a:p>
            <a:r>
              <a:rPr lang="hu-HU" dirty="0" smtClean="0">
                <a:latin typeface="Arial"/>
                <a:cs typeface="Arial"/>
              </a:rPr>
              <a:t>Marketing : gyenge,bőven van mit tenni</a:t>
            </a:r>
          </a:p>
          <a:p>
            <a:r>
              <a:rPr lang="hu-HU" dirty="0" smtClean="0">
                <a:latin typeface="Arial"/>
                <a:cs typeface="Arial"/>
              </a:rPr>
              <a:t>Üzemi feltételek:</a:t>
            </a:r>
          </a:p>
          <a:p>
            <a:r>
              <a:rPr lang="hu-HU" dirty="0" err="1" smtClean="0">
                <a:latin typeface="Arial"/>
                <a:cs typeface="Arial"/>
              </a:rPr>
              <a:t>-Fejlesztés</a:t>
            </a:r>
            <a:r>
              <a:rPr lang="hu-HU" dirty="0" smtClean="0">
                <a:latin typeface="Arial"/>
                <a:cs typeface="Arial"/>
              </a:rPr>
              <a:t> folyamatban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ctr"/>
            <a:r>
              <a:rPr lang="hu-HU" sz="5400" dirty="0" smtClean="0"/>
              <a:t>Jövőbeli esélyek.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27848"/>
          </a:xfrm>
        </p:spPr>
        <p:txBody>
          <a:bodyPr/>
          <a:lstStyle/>
          <a:p>
            <a:pPr marL="273050" lvl="2" indent="-273050">
              <a:buClr>
                <a:srgbClr val="0BD0D9"/>
              </a:buClr>
              <a:buSzPct val="95000"/>
            </a:pPr>
            <a:r>
              <a:rPr lang="hu-HU" sz="2400" dirty="0" smtClean="0"/>
              <a:t>Mit veszíthetünk,ha hagyjuk veszni a Magyar fejlesztést?</a:t>
            </a:r>
          </a:p>
          <a:p>
            <a:pPr lvl="1"/>
            <a:r>
              <a:rPr lang="hu-HU" dirty="0" smtClean="0"/>
              <a:t> </a:t>
            </a:r>
            <a:r>
              <a:rPr lang="hu-HU" sz="1600" dirty="0" smtClean="0"/>
              <a:t>Egy olyan fűtési-hűtési és HMV rendszert vesztünk, amely nagyrészt megújuló energiát – </a:t>
            </a:r>
            <a:r>
              <a:rPr lang="hu-HU" sz="1600" dirty="0" err="1" smtClean="0"/>
              <a:t>földhőt</a:t>
            </a:r>
            <a:r>
              <a:rPr lang="hu-HU" sz="1600" dirty="0" smtClean="0"/>
              <a:t>,- hasznosít, olyan ár/érték arányban amelyet bizonyíthatóan ,egyik alternatív, megújuló energiát hasznosító rendszer sem tud produkálni. </a:t>
            </a:r>
          </a:p>
          <a:p>
            <a:pPr lvl="1">
              <a:buNone/>
            </a:pPr>
            <a:r>
              <a:rPr lang="hu-HU" sz="1600" dirty="0" smtClean="0"/>
              <a:t>	-E helyett továbbra is meg fogjuk venni az import hőszivattyúkat  többnyire nem összehasonlítható műszaki tartalommal és hatékonysággal.</a:t>
            </a:r>
          </a:p>
          <a:p>
            <a:pPr lvl="1"/>
            <a:r>
              <a:rPr lang="hu-HU" sz="1600" dirty="0" smtClean="0"/>
              <a:t>Olyan technikát és technológiát mellőzünk,amelyet a leghatékonyabb módon,a legnagyobb komfortfokozatot biztosítva lehet alkalmazni  nem csak új,hanem meglévő épületek gázkazános fűtési rendszereinek kiváltására, s amelyek megoldást biztosítanak a jelenlegi gázárak mellett az intézmények,lakóépületek fűtési-hűtési és HMV költségeinek 50-60%-os mértékű csökkentésére.</a:t>
            </a:r>
          </a:p>
          <a:p>
            <a:pPr lvl="1"/>
            <a:r>
              <a:rPr lang="hu-HU" sz="1600" dirty="0" smtClean="0"/>
              <a:t>Olyan rendszert vesztünk, amely jól illeszthető az energia stratégiába,hiszen a hőszivattyúk hajtásához szükséges /káros / elektromos energia a decentralizált energiaellátás bővülésével,a technikai fejlődéssel nagyrészt megújuló energiával kiválható.</a:t>
            </a:r>
          </a:p>
          <a:p>
            <a:pPr marL="0" lvl="1" indent="0" algn="ctr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Ebben a  szektorban most van egy lépéselőnyünk. Ezt az ország érdekében  mindenképp ki kellene használni! Ebben kérem a Szakma ,az Önök segítségét is !</a:t>
            </a:r>
          </a:p>
          <a:p>
            <a:pPr lvl="1"/>
            <a:endParaRPr lang="hu-H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pPr algn="ctr"/>
            <a:r>
              <a:rPr lang="hu-HU" sz="5400" smtClean="0">
                <a:latin typeface="Algerian" pitchFamily="82" charset="0"/>
              </a:rPr>
              <a:t>Gyártás közben</a:t>
            </a:r>
            <a:endParaRPr lang="hu-HU" smtClean="0"/>
          </a:p>
        </p:txBody>
      </p:sp>
      <p:pic>
        <p:nvPicPr>
          <p:cNvPr id="34819" name="Tartalom helye 3" descr="S2000001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268413"/>
            <a:ext cx="7173913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algn="ctr"/>
            <a:r>
              <a:rPr lang="hu-HU" sz="4000" smtClean="0">
                <a:latin typeface="Algerian" pitchFamily="82" charset="0"/>
              </a:rPr>
              <a:t>Gyártás közben</a:t>
            </a:r>
          </a:p>
        </p:txBody>
      </p:sp>
      <p:pic>
        <p:nvPicPr>
          <p:cNvPr id="35843" name="Tartalom helye 3" descr="S2010003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138" y="1052513"/>
            <a:ext cx="7197725" cy="527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algn="ctr"/>
            <a:r>
              <a:rPr lang="hu-HU" sz="4000" smtClean="0">
                <a:latin typeface="Algerian" pitchFamily="82" charset="0"/>
              </a:rPr>
              <a:t>Gyártás közben</a:t>
            </a:r>
          </a:p>
        </p:txBody>
      </p:sp>
      <p:pic>
        <p:nvPicPr>
          <p:cNvPr id="5" name="Tartalom helye 4" descr="044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705" y="1340768"/>
            <a:ext cx="7760293" cy="4983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algn="ctr"/>
            <a:r>
              <a:rPr lang="hu-HU" sz="4000" smtClean="0"/>
              <a:t> MAGYAR TERMÉK NAGYDÍJ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 lvl="1"/>
            <a:r>
              <a:rPr lang="hu-HU" sz="1600" b="1" smtClean="0"/>
              <a:t>Cégünk terméke. a "Vaporline" hőszivattyú család, a 2012.évben elnyerte a </a:t>
            </a:r>
          </a:p>
          <a:p>
            <a:pPr algn="ctr">
              <a:buFont typeface="Wingdings 2" pitchFamily="18" charset="2"/>
              <a:buNone/>
            </a:pPr>
            <a:r>
              <a:rPr lang="hu-HU" sz="1600" b="1" smtClean="0"/>
              <a:t>MAGYAR TERMÉK NAGYDÍJ</a:t>
            </a:r>
          </a:p>
          <a:p>
            <a:pPr algn="ctr">
              <a:buFont typeface="Wingdings 2" pitchFamily="18" charset="2"/>
              <a:buNone/>
            </a:pPr>
            <a:r>
              <a:rPr lang="hu-HU" sz="1600" smtClean="0"/>
              <a:t>KITÜNTETŐ CÍMET </a:t>
            </a:r>
          </a:p>
          <a:p>
            <a:pPr algn="ctr"/>
            <a:r>
              <a:rPr lang="hu-HU" sz="1600" smtClean="0"/>
              <a:t> A díjat szept.4.-én kedden Budapesten,a Parlament épületében adták át.</a:t>
            </a:r>
          </a:p>
          <a:p>
            <a:pPr algn="ctr"/>
            <a:endParaRPr lang="hu-HU" sz="1600" smtClean="0"/>
          </a:p>
          <a:p>
            <a:pPr algn="ctr"/>
            <a:r>
              <a:rPr lang="hu-HU" sz="1600" smtClean="0"/>
              <a:t/>
            </a:r>
            <a:br>
              <a:rPr lang="hu-HU" sz="1600" smtClean="0"/>
            </a:br>
            <a:endParaRPr lang="hu-HU" sz="1600" smtClean="0"/>
          </a:p>
          <a:p>
            <a:endParaRPr lang="hu-HU" smtClean="0"/>
          </a:p>
        </p:txBody>
      </p:sp>
      <p:pic>
        <p:nvPicPr>
          <p:cNvPr id="36868" name="Tartalom helye 3" descr="szb_9859.jpg_resize2_858x5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36838"/>
            <a:ext cx="56737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/>
          <a:lstStyle/>
          <a:p>
            <a:pPr algn="ctr"/>
            <a:r>
              <a:rPr lang="hu-HU" dirty="0" smtClean="0"/>
              <a:t>Esélyek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7"/>
            <a:ext cx="8568952" cy="5271864"/>
          </a:xfrm>
        </p:spPr>
        <p:txBody>
          <a:bodyPr/>
          <a:lstStyle/>
          <a:p>
            <a:r>
              <a:rPr lang="hu-HU" dirty="0" smtClean="0"/>
              <a:t>Hőszivattyúk eladhatósága</a:t>
            </a:r>
          </a:p>
          <a:p>
            <a:pPr lvl="1"/>
            <a:r>
              <a:rPr lang="hu-HU" dirty="0" smtClean="0"/>
              <a:t>Szükségletek</a:t>
            </a:r>
          </a:p>
          <a:p>
            <a:pPr lvl="1"/>
            <a:r>
              <a:rPr lang="hu-HU" dirty="0" smtClean="0"/>
              <a:t>Hasznosság</a:t>
            </a:r>
          </a:p>
          <a:p>
            <a:pPr lvl="1"/>
            <a:r>
              <a:rPr lang="hu-HU" dirty="0" smtClean="0"/>
              <a:t>Hozzáadott érték</a:t>
            </a:r>
          </a:p>
          <a:p>
            <a:pPr lvl="1"/>
            <a:r>
              <a:rPr lang="hu-HU" dirty="0" smtClean="0"/>
              <a:t>Forgalomképesség</a:t>
            </a:r>
          </a:p>
          <a:p>
            <a:pPr lvl="2"/>
            <a:r>
              <a:rPr lang="hu-HU" dirty="0" smtClean="0"/>
              <a:t>Minőség,megbízhatóság</a:t>
            </a:r>
          </a:p>
          <a:p>
            <a:pPr lvl="2"/>
            <a:r>
              <a:rPr lang="hu-HU" dirty="0" smtClean="0"/>
              <a:t>Korszerűség(innováció)</a:t>
            </a:r>
          </a:p>
          <a:p>
            <a:pPr lvl="2"/>
            <a:r>
              <a:rPr lang="hu-HU" dirty="0" smtClean="0"/>
              <a:t>Ár</a:t>
            </a:r>
          </a:p>
          <a:p>
            <a:pPr lvl="2"/>
            <a:r>
              <a:rPr lang="hu-HU" dirty="0" smtClean="0"/>
              <a:t>Védjegy</a:t>
            </a:r>
          </a:p>
          <a:p>
            <a:pPr lvl="2"/>
            <a:r>
              <a:rPr lang="hu-HU" dirty="0" smtClean="0"/>
              <a:t>Marketing</a:t>
            </a:r>
          </a:p>
          <a:p>
            <a:pPr lvl="2"/>
            <a:r>
              <a:rPr lang="hu-HU" dirty="0" smtClean="0"/>
              <a:t>Üzemi feltételek</a:t>
            </a:r>
          </a:p>
          <a:p>
            <a:pPr lvl="2">
              <a:buNone/>
            </a:pPr>
            <a:endParaRPr lang="hu-HU" dirty="0" smtClean="0"/>
          </a:p>
          <a:p>
            <a:pPr lvl="2"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hu-HU" dirty="0" smtClean="0"/>
              <a:t>Magyar </a:t>
            </a:r>
            <a:r>
              <a:rPr lang="hu-HU" dirty="0" err="1" smtClean="0"/>
              <a:t>Brands</a:t>
            </a:r>
            <a:endParaRPr lang="hu-HU" dirty="0"/>
          </a:p>
        </p:txBody>
      </p:sp>
      <p:pic>
        <p:nvPicPr>
          <p:cNvPr id="5" name="Tartalom helye 4" descr="magyar brand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019188" cy="4896942"/>
          </a:xfrm>
        </p:spPr>
      </p:pic>
      <p:pic>
        <p:nvPicPr>
          <p:cNvPr id="6" name="Kép 5" descr="magyar brands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4313095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hu-HU" dirty="0" smtClean="0"/>
              <a:t>Szükségletek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 lvl="1"/>
            <a:r>
              <a:rPr lang="hu-HU" dirty="0" smtClean="0"/>
              <a:t>Megújuló energiaforrásból előállított energia felhasználási részarányra vonatkozó célszámok 2020-ra a EU-ban: • az EU bruttó végső energiafogyasztásában: 20% • a közlekedési ágazatban külön cél: 10% • magyar kötelező megújulós részarány: 13%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A 2020-as klíma- és energiapolitikai célkitűzéseihez kapcsolódó önkéntes magyar vállalás: • A megújuló energiaforrások részarányának a bruttó végső energiafelhasználás arányában 14,65 %-ra növelése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Szükségletek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599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hogy a KSH háztartás statisztikája alapján számolt lakossági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tűzifafelhasználás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4-5-szöröse a hivatalos erdészeti kitermelési adatokból számítottnak. Az átsorolás megerősítette ezt a megfigyelést: vagy a lakosság becsüli túl a tűzifa felhasználásának mértékét, vagy jórészt ismeretlen eredetű, illegálisan kitermelt fát égetnek.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megújuló irányelv módosító javaslata szerint 2020-tól csak a forrásoldalon igazolható, fenntartható módon kitermelt erdészeti biomassza számolható el a megújuló célban. Vagyis elfogadása esetén vissza kell térni majd az eredeti számokhoz, amely kisebb megújuló arányhoz vezethet, akár a 13%-os részarány alá is csökkenhet, mely esetben befizetési kötelezettség terhelné Magyarországot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hu-HU" dirty="0" smtClean="0"/>
              <a:t>Hasznosság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/>
          <a:lstStyle/>
          <a:p>
            <a:pPr lvl="1"/>
            <a:r>
              <a:rPr lang="hu-HU" dirty="0" err="1" smtClean="0"/>
              <a:t>-Az</a:t>
            </a:r>
            <a:r>
              <a:rPr lang="hu-HU" dirty="0" smtClean="0"/>
              <a:t> </a:t>
            </a:r>
            <a:r>
              <a:rPr lang="hu-HU" dirty="0" err="1" smtClean="0"/>
              <a:t>elsőglegesen</a:t>
            </a:r>
            <a:r>
              <a:rPr lang="hu-HU" dirty="0" smtClean="0"/>
              <a:t> használt,illetve elfolyó termálvizek hasznosítása. (</a:t>
            </a:r>
            <a:r>
              <a:rPr lang="hu-HU" i="1" dirty="0" err="1" smtClean="0"/>
              <a:t>Vaporline</a:t>
            </a:r>
            <a:r>
              <a:rPr lang="hu-HU" i="1" baseline="30000" dirty="0" smtClean="0">
                <a:latin typeface="Arial"/>
                <a:cs typeface="Arial"/>
              </a:rPr>
              <a:t>®</a:t>
            </a:r>
            <a:r>
              <a:rPr lang="hu-HU" baseline="30000" dirty="0" smtClean="0"/>
              <a:t> </a:t>
            </a:r>
            <a:r>
              <a:rPr lang="hu-HU" dirty="0" smtClean="0"/>
              <a:t>GWT hőszivattyú család)</a:t>
            </a:r>
          </a:p>
          <a:p>
            <a:pPr lvl="2"/>
            <a:r>
              <a:rPr lang="hu-HU" dirty="0" smtClean="0"/>
              <a:t>Megkerülhetetlen technika a hévizek  hatékony hasznosításában 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-Az</a:t>
            </a:r>
            <a:r>
              <a:rPr lang="hu-HU" dirty="0" smtClean="0"/>
              <a:t> </a:t>
            </a:r>
            <a:r>
              <a:rPr lang="hu-HU" dirty="0" err="1" smtClean="0"/>
              <a:t>elsőglegesen</a:t>
            </a:r>
            <a:r>
              <a:rPr lang="hu-HU" dirty="0" smtClean="0"/>
              <a:t> használt,illetve elfolyó termálvizek hasznosítása. (</a:t>
            </a:r>
            <a:r>
              <a:rPr lang="hu-HU" i="1" dirty="0" err="1" smtClean="0"/>
              <a:t>Vaporline</a:t>
            </a:r>
            <a:r>
              <a:rPr lang="hu-HU" i="1" baseline="30000" dirty="0" smtClean="0">
                <a:latin typeface="Arial"/>
                <a:cs typeface="Arial"/>
              </a:rPr>
              <a:t>®</a:t>
            </a:r>
            <a:r>
              <a:rPr lang="hu-HU" baseline="30000" dirty="0" smtClean="0"/>
              <a:t> </a:t>
            </a:r>
            <a:r>
              <a:rPr lang="hu-HU" dirty="0" smtClean="0"/>
              <a:t>GWT hőszivattyú család)</a:t>
            </a:r>
          </a:p>
          <a:p>
            <a:pPr lvl="1"/>
            <a:r>
              <a:rPr lang="hu-HU" dirty="0" smtClean="0"/>
              <a:t>A közel nulla energiaigényű épületek </a:t>
            </a:r>
            <a:r>
              <a:rPr lang="hu-HU" dirty="0" err="1" smtClean="0"/>
              <a:t>megujuló</a:t>
            </a:r>
            <a:r>
              <a:rPr lang="hu-HU" dirty="0" smtClean="0"/>
              <a:t> energia igényének kielégítése (</a:t>
            </a:r>
            <a:r>
              <a:rPr lang="hu-HU" i="1" dirty="0" err="1" smtClean="0"/>
              <a:t>Vaporline</a:t>
            </a:r>
            <a:r>
              <a:rPr lang="hu-HU" i="1" baseline="30000" dirty="0" smtClean="0">
                <a:latin typeface="Arial"/>
                <a:cs typeface="Arial"/>
              </a:rPr>
              <a:t>®</a:t>
            </a:r>
            <a:r>
              <a:rPr lang="hu-HU" i="1" dirty="0" smtClean="0"/>
              <a:t> </a:t>
            </a:r>
            <a:r>
              <a:rPr lang="hu-HU" dirty="0" smtClean="0"/>
              <a:t>GBI/09-92; GWS09-260)</a:t>
            </a:r>
          </a:p>
          <a:p>
            <a:pPr lvl="1">
              <a:buNone/>
            </a:pPr>
            <a:r>
              <a:rPr lang="hu-HU" b="1" i="1" dirty="0" smtClean="0"/>
              <a:t>. </a:t>
            </a:r>
            <a:r>
              <a:rPr lang="hu-HU" sz="1600" i="1" dirty="0" smtClean="0"/>
              <a:t>Az épület energiaigényét az összesített energetikai jellemző méretezett értékéhez </a:t>
            </a:r>
            <a:r>
              <a:rPr lang="hu-HU" sz="1600" i="1" dirty="0" err="1" smtClean="0"/>
              <a:t>viszonyítvalegalább</a:t>
            </a:r>
            <a:r>
              <a:rPr lang="hu-HU" sz="1600" i="1" dirty="0" smtClean="0"/>
              <a:t> 25%-os mennyiségben olyan megújuló energiaforrásból kell biztosítani, amely az épületben keletkezik, az ingatlanról származik vagy a közelben előállított.</a:t>
            </a:r>
          </a:p>
          <a:p>
            <a:pPr lvl="1"/>
            <a:r>
              <a:rPr lang="hu-HU" sz="1800" dirty="0" smtClean="0"/>
              <a:t>ÉPÍTÉSZETI ÉS ÉPÍTÉSÜGYI HELYETTES ÁLLAMTITKÁRSÁG</a:t>
            </a:r>
          </a:p>
          <a:p>
            <a:pPr lvl="1">
              <a:buNone/>
            </a:pPr>
            <a:r>
              <a:rPr lang="hu-HU" sz="1800" dirty="0" smtClean="0">
                <a:solidFill>
                  <a:srgbClr val="FF0000"/>
                </a:solidFill>
              </a:rPr>
              <a:t>	A hőszivattyús berendezések telepítése igen drága, és a leggyakrabban a szivattyúzáshoz elektromos áramot használnak, ami szintén nem olcsó, ezért a hőszivattyús rendszerek különösen precíz tervezést igényelnek, és csak nagyon jól hőszigetelt épületeknél javasolhatóak. </a:t>
            </a:r>
          </a:p>
          <a:p>
            <a:pPr lvl="1">
              <a:buNone/>
            </a:pPr>
            <a:endParaRPr lang="hu-H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48072"/>
          </a:xfrm>
        </p:spPr>
        <p:txBody>
          <a:bodyPr/>
          <a:lstStyle/>
          <a:p>
            <a:pPr algn="ctr"/>
            <a:r>
              <a:rPr lang="hu-HU" dirty="0" smtClean="0">
                <a:latin typeface="Algerian" pitchFamily="82" charset="0"/>
              </a:rPr>
              <a:t>Hozzáadott érték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3"/>
          </a:xfrm>
        </p:spPr>
        <p:txBody>
          <a:bodyPr/>
          <a:lstStyle/>
          <a:p>
            <a:r>
              <a:rPr lang="hu-HU" sz="2400" dirty="0" smtClean="0"/>
              <a:t>A hozzáadott érték a javak előállításának folyamatában egy adott lépésnél a felhasznált inputok és az előállított output </a:t>
            </a:r>
            <a:r>
              <a:rPr lang="hu-HU" dirty="0" smtClean="0"/>
              <a:t>értéke közti pozitív különbséget takarja.</a:t>
            </a:r>
          </a:p>
          <a:p>
            <a:r>
              <a:rPr lang="hu-HU" dirty="0" smtClean="0"/>
              <a:t>Az árat – és így közvetve az elérhető hozzáadott értéket – az adott piac kereslete és kínálata együtt határozza meg, nincs tehát abszolút értelemben vett „magas hozzáadott értékű iparág”.</a:t>
            </a:r>
          </a:p>
          <a:p>
            <a:r>
              <a:rPr lang="hu-HU" dirty="0" smtClean="0"/>
              <a:t>a magas hozzáadott érték fenntartása az alacsonyan képzett munkaerőn és fizikai tőkén alapuló ágazatokban nem tartós;</a:t>
            </a:r>
          </a:p>
          <a:p>
            <a:r>
              <a:rPr lang="hu-HU" dirty="0" smtClean="0"/>
              <a:t>– </a:t>
            </a:r>
            <a:r>
              <a:rPr lang="hu-HU" dirty="0" smtClean="0">
                <a:solidFill>
                  <a:srgbClr val="C00000"/>
                </a:solidFill>
              </a:rPr>
              <a:t>tartósan magas hozzáadott értéket csak a magasan képzett munkaerőt igénylő iparágak tudnak elérni. 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hu-HU" dirty="0" smtClean="0">
                <a:latin typeface="Algerian" pitchFamily="82" charset="0"/>
              </a:rPr>
              <a:t>Hozzáadott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r>
              <a:rPr lang="hu-HU" dirty="0" smtClean="0"/>
              <a:t>A hazai hőszivattyú gyártásban  magasan képzett team  adott,a jelen viszonyok között a hozzáadott érték magas, </a:t>
            </a:r>
            <a:r>
              <a:rPr lang="hu-HU" smtClean="0"/>
              <a:t>(35-60</a:t>
            </a:r>
            <a:r>
              <a:rPr lang="hu-HU" dirty="0" smtClean="0"/>
              <a:t>%) amely a fejlesztésekkel fenntartható illetve tovább növelhető.</a:t>
            </a:r>
          </a:p>
          <a:p>
            <a:r>
              <a:rPr lang="hu-HU" dirty="0" smtClean="0"/>
              <a:t>Ez tette lehetővé a hektikus piaci viszonyok között is a fejlesztést,fenntartást.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Rectangle 5"/>
          <p:cNvSpPr>
            <a:spLocks noGrp="1" noChangeArrowheads="1"/>
          </p:cNvSpPr>
          <p:nvPr>
            <p:ph idx="1"/>
          </p:nvPr>
        </p:nvSpPr>
        <p:spPr>
          <a:xfrm>
            <a:off x="4716463" y="476250"/>
            <a:ext cx="4052887" cy="4038600"/>
          </a:xfrm>
        </p:spPr>
        <p:txBody>
          <a:bodyPr>
            <a:normAutofit lnSpcReduction="10000"/>
          </a:bodyPr>
          <a:lstStyle/>
          <a:p>
            <a:pPr marL="265176" indent="-265176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000" dirty="0">
                <a:latin typeface="Palatino Linotype" pitchFamily="18" charset="0"/>
              </a:rPr>
              <a:t>A S</a:t>
            </a:r>
            <a:r>
              <a:rPr lang="hu-HU" sz="2000" dirty="0">
                <a:latin typeface="Palatino Linotype" pitchFamily="18" charset="0"/>
                <a:cs typeface="Times New Roman" pitchFamily="18" charset="0"/>
              </a:rPr>
              <a:t>peciális</a:t>
            </a:r>
            <a:r>
              <a:rPr lang="hu-HU" sz="2000" dirty="0">
                <a:latin typeface="Palatino Linotype" pitchFamily="18" charset="0"/>
              </a:rPr>
              <a:t>an hőszivattyús alkalmazásokhoz fejlesztett „</a:t>
            </a:r>
            <a:r>
              <a:rPr lang="hu-HU" sz="2000" dirty="0" err="1">
                <a:latin typeface="Palatino Linotype" pitchFamily="18" charset="0"/>
              </a:rPr>
              <a:t>Copeland</a:t>
            </a:r>
            <a:r>
              <a:rPr lang="hu-HU" sz="2000" dirty="0">
                <a:latin typeface="Palatino Linotype" pitchFamily="18" charset="0"/>
              </a:rPr>
              <a:t>”</a:t>
            </a:r>
            <a:r>
              <a:rPr lang="hu-HU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latin typeface="Palatino Linotype" pitchFamily="18" charset="0"/>
                <a:cs typeface="Times New Roman" pitchFamily="18" charset="0"/>
              </a:rPr>
              <a:t>gőzbefecskendezéses</a:t>
            </a:r>
            <a:r>
              <a:rPr lang="hu-HU" sz="2000" dirty="0">
                <a:latin typeface="Palatino Linotype" pitchFamily="18" charset="0"/>
                <a:cs typeface="Times New Roman" pitchFamily="18" charset="0"/>
              </a:rPr>
              <a:t>  kompresszor</a:t>
            </a:r>
            <a:r>
              <a:rPr lang="hu-HU" sz="2000" dirty="0">
                <a:latin typeface="Palatino Linotype" pitchFamily="18" charset="0"/>
              </a:rPr>
              <a:t>okkal </a:t>
            </a:r>
            <a:r>
              <a:rPr lang="hu-HU" sz="2000" dirty="0">
                <a:latin typeface="Palatino Linotype" pitchFamily="18" charset="0"/>
                <a:cs typeface="Times New Roman" pitchFamily="18" charset="0"/>
              </a:rPr>
              <a:t> szerelt reverzibilis, (fűtő/hűtő), folyadék-víz rendszerű hőszivattyú</a:t>
            </a:r>
            <a:r>
              <a:rPr lang="hu-HU" sz="2000" dirty="0">
                <a:latin typeface="Palatino Linotype" pitchFamily="18" charset="0"/>
              </a:rPr>
              <a:t>k cégünk által történő fejlesztése egy az eddigieknél magasabb fűtővíz hőfokszint elérését teszi lehetővé magas évi átlagos COP </a:t>
            </a:r>
            <a:r>
              <a:rPr lang="hu-HU" sz="2000" dirty="0" smtClean="0">
                <a:latin typeface="Palatino Linotype" pitchFamily="18" charset="0"/>
              </a:rPr>
              <a:t>(SCOP; SPF)) érték </a:t>
            </a:r>
            <a:r>
              <a:rPr lang="hu-HU" sz="2000" dirty="0">
                <a:latin typeface="Palatino Linotype" pitchFamily="18" charset="0"/>
              </a:rPr>
              <a:t>elérése mellett.</a:t>
            </a:r>
            <a:r>
              <a:rPr lang="hu-HU" sz="2000" dirty="0">
                <a:latin typeface="Palatino Linotype" pitchFamily="18" charset="0"/>
                <a:cs typeface="Times New Roman" pitchFamily="18" charset="0"/>
              </a:rPr>
              <a:t> </a:t>
            </a:r>
            <a:endParaRPr lang="hu-HU" sz="2000" dirty="0">
              <a:latin typeface="Palatino Linotype" pitchFamily="18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-685800" y="914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hu-HU" sz="200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39750" y="4941888"/>
            <a:ext cx="8153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>
                <a:latin typeface="Palatino Linotype" pitchFamily="18" charset="0"/>
              </a:rPr>
              <a:t>A fejlesztett készülékcsaláddal radiátorok is üzemeltethetők  62/57 C-fokos hőfoklépcsővel.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>
                <a:latin typeface="Palatino Linotype" pitchFamily="18" charset="0"/>
              </a:rPr>
              <a:t>Az így elérhető  </a:t>
            </a:r>
            <a:r>
              <a:rPr lang="hu-HU" sz="2000" b="1" i="1">
                <a:latin typeface="Palatino Linotype" pitchFamily="18" charset="0"/>
                <a:cs typeface="Times New Roman" pitchFamily="18" charset="0"/>
              </a:rPr>
              <a:t>SPF</a:t>
            </a:r>
            <a:r>
              <a:rPr lang="hu-HU" sz="2000">
                <a:latin typeface="Palatino Linotype" pitchFamily="18" charset="0"/>
              </a:rPr>
              <a:t>  vertikális zárt szondás hőnyerés mellett,kompenzált felhasználásnál 4,1-4,5 ! (primer szivattyúval)</a:t>
            </a:r>
          </a:p>
        </p:txBody>
      </p:sp>
      <p:pic>
        <p:nvPicPr>
          <p:cNvPr id="8197" name="Kép 6" descr="Hőközp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1268413"/>
            <a:ext cx="3030537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zövegdoboz 5"/>
          <p:cNvSpPr txBox="1">
            <a:spLocks noChangeArrowheads="1"/>
          </p:cNvSpPr>
          <p:nvPr/>
        </p:nvSpPr>
        <p:spPr bwMode="auto">
          <a:xfrm>
            <a:off x="107950" y="333375"/>
            <a:ext cx="4895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i="1" dirty="0" smtClean="0">
                <a:solidFill>
                  <a:srgbClr val="0070C0"/>
                </a:solidFill>
                <a:latin typeface="Algerian" pitchFamily="82" charset="0"/>
              </a:rPr>
              <a:t>Minőség,megbízhatóság,korszerűség      </a:t>
            </a:r>
            <a:r>
              <a:rPr lang="hu-HU" sz="2800" b="1" i="1" dirty="0">
                <a:solidFill>
                  <a:srgbClr val="0070C0"/>
                </a:solidFill>
                <a:latin typeface="Algerian" pitchFamily="8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135938" cy="6937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A </a:t>
            </a:r>
            <a:r>
              <a:rPr lang="hu-HU" sz="4000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Vaporline</a:t>
            </a:r>
            <a:r>
              <a:rPr lang="hu-H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GBI(x)-HACW</a:t>
            </a:r>
            <a:endParaRPr lang="hu-HU" sz="4000" b="1" i="1" dirty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86375" y="1143000"/>
            <a:ext cx="371475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A fejlesztés célja volt: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 smtClean="0">
                <a:solidFill>
                  <a:srgbClr val="FF0000"/>
                </a:solidFill>
              </a:rPr>
              <a:t>A mind </a:t>
            </a:r>
            <a:r>
              <a:rPr lang="hu-HU" sz="2000" dirty="0">
                <a:solidFill>
                  <a:srgbClr val="FF0000"/>
                </a:solidFill>
              </a:rPr>
              <a:t>magasabb SPF érték elérése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COP </a:t>
            </a:r>
            <a:r>
              <a:rPr lang="hu-HU" sz="2000" dirty="0" err="1"/>
              <a:t>max.-ra</a:t>
            </a:r>
            <a:r>
              <a:rPr lang="hu-HU" sz="2000" dirty="0"/>
              <a:t> növelése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Zajhatás csökkentése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Magas fűtési hőmérséklet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Aktív hűtő üzemmód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dirty="0"/>
              <a:t>Magas hőmérsékletű HMV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hu-HU" sz="2000" dirty="0"/>
              <a:t>A fentiek érdekében: </a:t>
            </a:r>
          </a:p>
        </p:txBody>
      </p:sp>
      <p:sp>
        <p:nvSpPr>
          <p:cNvPr id="9221" name="Szövegdoboz 7"/>
          <p:cNvSpPr txBox="1">
            <a:spLocks noChangeArrowheads="1"/>
          </p:cNvSpPr>
          <p:nvPr/>
        </p:nvSpPr>
        <p:spPr bwMode="auto">
          <a:xfrm>
            <a:off x="785813" y="4500563"/>
            <a:ext cx="7572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hu-HU" sz="2000" dirty="0"/>
              <a:t> Speciális EVI reverzibilis körfolyamat kidolgozása (magas COP)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hu-HU" sz="2000" dirty="0"/>
              <a:t>A kimenő teljesítmény stabilizálása </a:t>
            </a:r>
            <a:r>
              <a:rPr lang="hu-HU" sz="2000" dirty="0" smtClean="0"/>
              <a:t>(Hűtőközeg tartály, </a:t>
            </a:r>
            <a:r>
              <a:rPr lang="hu-HU" sz="2000" dirty="0"/>
              <a:t>elektronikus expanziós szelep,alacsony túlhevítés,nagykapacitású elpárologtatók </a:t>
            </a:r>
            <a:r>
              <a:rPr lang="hu-HU" sz="2000" dirty="0" smtClean="0"/>
              <a:t>alkalmazása,átgondolt hűtőköri méretezés)</a:t>
            </a:r>
            <a:endParaRPr lang="hu-HU" sz="2000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hu-HU" sz="2000" dirty="0"/>
              <a:t>Processzoros szabályzó és monitoring rendszer alkalmazása</a:t>
            </a:r>
          </a:p>
        </p:txBody>
      </p:sp>
      <p:pic>
        <p:nvPicPr>
          <p:cNvPr id="8" name="Tartalom helye 7" descr="HACW körfolya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077" y="1052736"/>
            <a:ext cx="446186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4916</TotalTime>
  <Words>869</Words>
  <Application>Microsoft Office PowerPoint</Application>
  <PresentationFormat>Diavetítés a képernyőre (4:3 oldalarány)</PresentationFormat>
  <Paragraphs>145</Paragraphs>
  <Slides>20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Áramlás</vt:lpstr>
      <vt:lpstr>A hazai hőszivattyú gyártás jövőbeli esélyei</vt:lpstr>
      <vt:lpstr>Esélyek</vt:lpstr>
      <vt:lpstr>Szükségletek</vt:lpstr>
      <vt:lpstr>Szükségletek</vt:lpstr>
      <vt:lpstr>Hasznosság</vt:lpstr>
      <vt:lpstr>Hozzáadott érték</vt:lpstr>
      <vt:lpstr>Hozzáadott érték</vt:lpstr>
      <vt:lpstr>8. dia</vt:lpstr>
      <vt:lpstr>A Vaporline GBI(x)-HACW</vt:lpstr>
      <vt:lpstr>A VAPORLINE GBI(x)-HACW típusú hőszivattyúk valós reverzibilis „EVI „körfolyamata.</vt:lpstr>
      <vt:lpstr>Multifunkciós készülékek</vt:lpstr>
      <vt:lpstr>Vaporline GWT típusú hőszivattyúk</vt:lpstr>
      <vt:lpstr>Jövőbeli esélyek.</vt:lpstr>
      <vt:lpstr>Ár,védjegy,marketing,üzemi feltételek</vt:lpstr>
      <vt:lpstr>Jövőbeli esélyek.</vt:lpstr>
      <vt:lpstr>Gyártás közben</vt:lpstr>
      <vt:lpstr>Gyártás közben</vt:lpstr>
      <vt:lpstr>Gyártás közben</vt:lpstr>
      <vt:lpstr> MAGYAR TERMÉK NAGYDÍJ</vt:lpstr>
      <vt:lpstr>Magyar Brands</vt:lpstr>
    </vt:vector>
  </TitlesOfParts>
  <Company>Geowatt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GEOTERMIKUS ENERGIAHASZNOSÍTÁS                           "NORDIC” HŐSZIVATTYÚKKAL</dc:title>
  <dc:creator>Fodor Zoltan</dc:creator>
  <cp:lastModifiedBy>Fodor Zoltán</cp:lastModifiedBy>
  <cp:revision>391</cp:revision>
  <dcterms:created xsi:type="dcterms:W3CDTF">2001-05-22T08:15:31Z</dcterms:created>
  <dcterms:modified xsi:type="dcterms:W3CDTF">2018-05-15T18:12:28Z</dcterms:modified>
</cp:coreProperties>
</file>